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70"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60" r:id="rId98"/>
    <p:sldId id="361" r:id="rId99"/>
    <p:sldId id="362" r:id="rId100"/>
    <p:sldId id="363" r:id="rId101"/>
    <p:sldId id="364" r:id="rId102"/>
    <p:sldId id="365" r:id="rId103"/>
    <p:sldId id="366" r:id="rId104"/>
    <p:sldId id="367" r:id="rId105"/>
    <p:sldId id="368" r:id="rId106"/>
    <p:sldId id="369" r:id="rId107"/>
    <p:sldId id="370" r:id="rId108"/>
    <p:sldId id="371" r:id="rId109"/>
    <p:sldId id="372" r:id="rId110"/>
    <p:sldId id="373" r:id="rId111"/>
    <p:sldId id="374" r:id="rId112"/>
    <p:sldId id="375" r:id="rId113"/>
    <p:sldId id="376" r:id="rId114"/>
    <p:sldId id="377" r:id="rId115"/>
    <p:sldId id="378" r:id="rId116"/>
    <p:sldId id="379" r:id="rId117"/>
    <p:sldId id="380" r:id="rId118"/>
    <p:sldId id="381" r:id="rId119"/>
    <p:sldId id="382" r:id="rId120"/>
    <p:sldId id="383" r:id="rId121"/>
    <p:sldId id="384" r:id="rId122"/>
    <p:sldId id="385" r:id="rId123"/>
    <p:sldId id="386" r:id="rId124"/>
    <p:sldId id="387" r:id="rId125"/>
    <p:sldId id="388" r:id="rId126"/>
    <p:sldId id="389"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Third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Beginning Reading Skills / Phonics. Students use the relationships between letters and sounds, spelling patterns, and morphological analysis to decode written English.[3.1]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open syllable (CV) (e.g., </a:t>
            </a:r>
            <a:r>
              <a:rPr lang="en-US" dirty="0" err="1"/>
              <a:t>ve</a:t>
            </a:r>
            <a:r>
              <a:rPr lang="en-US" dirty="0"/>
              <a:t>-to).[3.1Bii]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7060242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rules[3.24B]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14360523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consonant doubling when adding an ending.[3.24Bi]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9841155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dropping final "e" when endings are added (e.g., -</a:t>
            </a:r>
            <a:r>
              <a:rPr lang="en-US" dirty="0" err="1"/>
              <a:t>ing</a:t>
            </a:r>
            <a:r>
              <a:rPr lang="en-US" dirty="0"/>
              <a:t>, -</a:t>
            </a:r>
            <a:r>
              <a:rPr lang="en-US" dirty="0" err="1"/>
              <a:t>ed</a:t>
            </a:r>
            <a:r>
              <a:rPr lang="en-US" dirty="0"/>
              <a:t>).[3.24Bii]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75305409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changing y to </a:t>
            </a:r>
            <a:r>
              <a:rPr lang="en-US" dirty="0" err="1"/>
              <a:t>i</a:t>
            </a:r>
            <a:r>
              <a:rPr lang="en-US" dirty="0"/>
              <a:t> before adding an ending</a:t>
            </a:r>
            <a:r>
              <a:rPr lang="en-US" dirty="0" smtClean="0"/>
              <a:t>. [</a:t>
            </a:r>
            <a:r>
              <a:rPr lang="en-US" dirty="0"/>
              <a:t>3.24Biii]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19895161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double consonants in middle of words.[3.24Biv]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5405357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complex consonants (e.g., </a:t>
            </a:r>
            <a:r>
              <a:rPr lang="en-US" dirty="0" err="1"/>
              <a:t>scr</a:t>
            </a:r>
            <a:r>
              <a:rPr lang="en-US" dirty="0"/>
              <a:t>-, -</a:t>
            </a:r>
            <a:r>
              <a:rPr lang="en-US" dirty="0" err="1"/>
              <a:t>dge</a:t>
            </a:r>
            <a:r>
              <a:rPr lang="en-US" dirty="0"/>
              <a:t>, -</a:t>
            </a:r>
            <a:r>
              <a:rPr lang="en-US" dirty="0" err="1"/>
              <a:t>tch</a:t>
            </a:r>
            <a:r>
              <a:rPr lang="en-US" dirty="0"/>
              <a:t>).[3.24Bv]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3874061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spell words with more advanced orthographic patterns and rules abstract vowels (e.g., </a:t>
            </a:r>
            <a:r>
              <a:rPr lang="en-US" dirty="0" err="1"/>
              <a:t>ou</a:t>
            </a:r>
            <a:r>
              <a:rPr lang="en-US" dirty="0"/>
              <a:t> as in could, touch, through, bought</a:t>
            </a:r>
            <a:r>
              <a:rPr lang="en-US" dirty="0" smtClean="0"/>
              <a:t>). [</a:t>
            </a:r>
            <a:r>
              <a:rPr lang="en-US" dirty="0"/>
              <a:t>3.24Bvi]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8159240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high-frequency and compound words from a commonly used list.[3.24C]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1095203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common syllable constructions (e.g., closed, open, final stable syllable).[3.24D]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70171477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single syllable homophones (e.g., bear / bare; week / weak; road / rode</a:t>
            </a:r>
            <a:r>
              <a:rPr lang="en-US" dirty="0" smtClean="0"/>
              <a:t>). [</a:t>
            </a:r>
            <a:r>
              <a:rPr lang="en-US" dirty="0"/>
              <a:t>3.24E]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059657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final stable syllable (e.g., </a:t>
            </a:r>
            <a:r>
              <a:rPr lang="en-US" dirty="0" err="1"/>
              <a:t>puz-zle</a:t>
            </a:r>
            <a:r>
              <a:rPr lang="en-US" dirty="0"/>
              <a:t>, con-</a:t>
            </a:r>
            <a:r>
              <a:rPr lang="en-US" dirty="0" err="1"/>
              <a:t>trac</a:t>
            </a:r>
            <a:r>
              <a:rPr lang="en-US" dirty="0"/>
              <a:t>-</a:t>
            </a:r>
            <a:r>
              <a:rPr lang="en-US" dirty="0" err="1"/>
              <a:t>tion</a:t>
            </a:r>
            <a:r>
              <a:rPr lang="en-US" dirty="0" smtClean="0"/>
              <a:t>). [</a:t>
            </a:r>
            <a:r>
              <a:rPr lang="en-US" dirty="0"/>
              <a:t>3.1Biii]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94512489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complex contractions (e.g., should've, won't).[3.24F]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55266702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print and electronic resources to find and check correct spellings.[3.24G]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391358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them.[3.25]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2369552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generate research topics from personal interests or by brainstorming with others, narrow to one topic, and formulate open-ended questions about the major research topic.[3.25A]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6864333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generate a research plan for gathering relevant information (e.g., surveys, interviews, encyclopedias) about the major research question</a:t>
            </a:r>
            <a:r>
              <a:rPr lang="en-US" dirty="0" smtClean="0"/>
              <a:t>. [</a:t>
            </a:r>
            <a:r>
              <a:rPr lang="en-US" dirty="0"/>
              <a:t>3.25B]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50913993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gather.[3.26]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825431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information from multiple sources of information, both oral and written, including student-initiated surveys, on-site inspections, and interviews.[3.26Ai]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0924343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follow the research plan to collect information from multiple sources of information, both oral and written, including data from experts, reference texts, and online searches.[3.26Aii]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761679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information from multiple sources of information, both oral and written, including visual sources of information (e.g., maps, timelines, graphs) where appropriate.[3.26Aiii]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6065534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skimming and scanning techniques to identify data by looking at text features (e.g., bold print, captions, key words, italics).[3.26B]</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67623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r-controlled vowels (e.g., </a:t>
            </a:r>
            <a:r>
              <a:rPr lang="en-US" dirty="0" err="1"/>
              <a:t>fer-ment</a:t>
            </a:r>
            <a:r>
              <a:rPr lang="en-US" dirty="0"/>
              <a:t>, car-pool</a:t>
            </a:r>
            <a:r>
              <a:rPr lang="en-US" dirty="0" smtClean="0"/>
              <a:t>). [</a:t>
            </a:r>
            <a:r>
              <a:rPr lang="en-US" dirty="0"/>
              <a:t>3.1Biv]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98376757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take simple notes and sort evidence into provided categories or an organizer</a:t>
            </a:r>
            <a:r>
              <a:rPr lang="en-US" dirty="0" smtClean="0"/>
              <a:t>. [</a:t>
            </a:r>
            <a:r>
              <a:rPr lang="en-US" dirty="0"/>
              <a:t>3.26C]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45490963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author, title, publisher, and publication year of sources.[3.26D]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82656327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paraphrasing and plagiarism and identify the importance of citing valid and reliable sources.[3.26E]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2886964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information.[3.27]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02293585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improve the focus of research as a result of consulting expert sources (e.g., reference librarians and local experts on the topic).[3.27A]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30418371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audience.[3.28]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8226034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conclusions through a brief written explanation and create a works-cited[3.28A]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5532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vowel digraphs and diphthongs (e.g., </a:t>
            </a:r>
            <a:r>
              <a:rPr lang="en-US" dirty="0" err="1"/>
              <a:t>ei-ther</a:t>
            </a:r>
            <a:r>
              <a:rPr lang="en-US" dirty="0" smtClean="0"/>
              <a:t>). [</a:t>
            </a:r>
            <a:r>
              <a:rPr lang="en-US" dirty="0"/>
              <a:t>3.1Bv]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57952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words applying knowledge of common spelling patterns (e.g., -</a:t>
            </a:r>
            <a:r>
              <a:rPr lang="en-US" dirty="0" err="1"/>
              <a:t>eigh</a:t>
            </a:r>
            <a:r>
              <a:rPr lang="en-US" dirty="0"/>
              <a:t>, -ought</a:t>
            </a:r>
            <a:r>
              <a:rPr lang="en-US" dirty="0" smtClean="0"/>
              <a:t>). [</a:t>
            </a:r>
            <a:r>
              <a:rPr lang="en-US" dirty="0"/>
              <a:t>3.1C]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39786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contractions (e.g., I'd, won't).[3.1D]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106779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monitor accuracy in decoding</a:t>
            </a:r>
            <a:r>
              <a:rPr lang="en-US" dirty="0" smtClean="0"/>
              <a:t>. [</a:t>
            </a:r>
            <a:r>
              <a:rPr lang="en-US" dirty="0"/>
              <a:t>3.1E]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911000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 Strategies. Students comprehend a variety of texts drawing on useful strategies as needed.[3.2]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150219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ideas (e.g., illustrations, titles, topic sentences, key words, and foreshadowing clues) to make and confirm predictions.[3.2A]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6371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ask relevant questions, seek clarification, and locate facts and details about stories and other texts and support answers with evidence from text.[3.2B]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24034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multisyllabic words in context and independent of context by applying common spelling patterns </a:t>
            </a:r>
            <a:r>
              <a:rPr lang="en-US" dirty="0" smtClean="0"/>
              <a:t>including [</a:t>
            </a:r>
            <a:r>
              <a:rPr lang="en-US" dirty="0"/>
              <a:t>3.1A]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8566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establish purpose for reading selected texts and monitor comprehension, making corrections and adjustments when that understanding breaks down (e.g., identifying clues, using background knowledge, generating questions, re-reading a portion aloud</a:t>
            </a:r>
            <a:r>
              <a:rPr lang="en-US" dirty="0" smtClean="0"/>
              <a:t>). [</a:t>
            </a:r>
            <a:r>
              <a:rPr lang="en-US" dirty="0"/>
              <a:t>3.2C]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676257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Fluency. Students read grade-level text with fluency and comprehension</a:t>
            </a:r>
            <a:r>
              <a:rPr lang="en-US" dirty="0" smtClean="0"/>
              <a:t>. [</a:t>
            </a:r>
            <a:r>
              <a:rPr lang="en-US" dirty="0"/>
              <a:t>3.3]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917926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aloud grade-level appropriate text with fluency (rate, accuracy, expression, appropriate phrasing) and comprehension.[3.3A]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27461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writing.[3.4]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929515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the meaning of common prefixes (e.g., </a:t>
            </a:r>
            <a:r>
              <a:rPr lang="en-US" dirty="0" smtClean="0"/>
              <a:t>in-</a:t>
            </a:r>
            <a:r>
              <a:rPr lang="en-US" dirty="0"/>
              <a:t>, dis-) and suffixes (e.g., -full, -less), and know how they change the meaning of roots</a:t>
            </a:r>
            <a:r>
              <a:rPr lang="en-US" dirty="0" smtClean="0"/>
              <a:t>. [</a:t>
            </a:r>
            <a:r>
              <a:rPr lang="en-US" dirty="0"/>
              <a:t>3.4A]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643325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context to determine the relevant meaning of unfamiliar words or distinguish among multiple meaning words and homographs.[3.4B]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17446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use antonyms, synonyms, homographs, and homophones.[3.4C]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46822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apply playful uses of language (e.g., tongue twisters, palindromes, riddles).[3.4D]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078617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alphabetize a series of words to the third letter and use a dictionary or a glossary to determine the meanings, syllabication, and pronunciation of unknown words.[3.4E]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7321062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understanding.[3.5</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1635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multisyllabic words in context and independent of context by applying common spelling patterns including dropping the final "e" and add endings such as -</a:t>
            </a:r>
            <a:r>
              <a:rPr lang="en-US" dirty="0" err="1"/>
              <a:t>ing</a:t>
            </a:r>
            <a:r>
              <a:rPr lang="en-US" dirty="0"/>
              <a:t>, -</a:t>
            </a:r>
            <a:r>
              <a:rPr lang="en-US" dirty="0" err="1"/>
              <a:t>ed</a:t>
            </a:r>
            <a:r>
              <a:rPr lang="en-US" dirty="0"/>
              <a:t>, or -able (e.g., use, using, used, usable).[3.1Ai]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375518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paraphrase the themes and supporting details of fables, legends, myths, or stories</a:t>
            </a:r>
            <a:r>
              <a:rPr lang="en-US" dirty="0" smtClean="0"/>
              <a:t>. [</a:t>
            </a:r>
            <a:r>
              <a:rPr lang="en-US" dirty="0"/>
              <a:t>3.5A]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013980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settings in myths and traditional folktales.[3.5B]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852334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understanding.[3.6]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24733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describe the characteristics of various forms of poetry and how they create imagery (e.g., narrative poetry, lyrical poetry, humorous poetry, free verse).[3.6A]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137960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make inferences and draw conclusions about the structure and elements of drama provide evidence from text to support their understanding</a:t>
            </a:r>
            <a:r>
              <a:rPr lang="en-US" dirty="0" smtClean="0"/>
              <a:t>.[</a:t>
            </a:r>
            <a:r>
              <a:rPr lang="en-US" dirty="0"/>
              <a:t>3.7]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039388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elements of </a:t>
            </a:r>
            <a:r>
              <a:rPr lang="en-US" dirty="0" smtClean="0"/>
              <a:t>plot. [</a:t>
            </a:r>
            <a:r>
              <a:rPr lang="en-US" dirty="0"/>
              <a:t>3.7A]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236175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understanding.[3.8]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332903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sequence and summarize the plot's main events and explain their influence on future events.[3.8A]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633799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interaction of characters including their relationships and the changes they undergo.[3.8B]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082817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whether the narrator or speaker of a story is first or third person.[3.8C]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34834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multisyllabic words in context and independent of context by applying common spelling patterns including doubling final consonants when adding an ending (e.g., hop to hopping).[3.1Aii]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6327191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respond by providing evidence from text to support their understanding.[3.9]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969511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difference in point of view between a biography and autobiography.[3.9A]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4353853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a:t>
            </a:r>
            <a:r>
              <a:rPr lang="en-US" dirty="0" smtClean="0"/>
              <a:t>. [</a:t>
            </a:r>
            <a:r>
              <a:rPr lang="en-US" dirty="0"/>
              <a:t>3.10]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976018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language that creates a graphic visual experience and appeals to the senses</a:t>
            </a:r>
            <a:r>
              <a:rPr lang="en-US" dirty="0" smtClean="0"/>
              <a:t>. [</a:t>
            </a:r>
            <a:r>
              <a:rPr lang="en-US" dirty="0"/>
              <a:t>3.10A]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319792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Text / Independent Reading. Students read independently for sustained periods of time and produce evidence of their reading.[3.11]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269534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 independently for a sustained period of time and paraphrase what the reading was about, maintaining meaning and logical order (e.g., generate a reading log or journal; participate in book talks).[3.11A]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715321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a:t>
            </a:r>
            <a:r>
              <a:rPr lang="en-US" dirty="0" smtClean="0"/>
              <a:t>understanding.[3.12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0474906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topic and locate the author's stated purposes in writing the text.[3.12A]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996840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understanding.[3.13]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7437747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details or facts that support the main idea</a:t>
            </a:r>
            <a:r>
              <a:rPr lang="en-US" dirty="0" smtClean="0"/>
              <a:t>. [</a:t>
            </a:r>
            <a:r>
              <a:rPr lang="en-US" dirty="0"/>
              <a:t>3.13A]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984197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decode multisyllabic words in context and independent of context by applying common spelling patterns including changing the final "y" to "</a:t>
            </a:r>
            <a:r>
              <a:rPr lang="en-US" dirty="0" err="1"/>
              <a:t>i</a:t>
            </a:r>
            <a:r>
              <a:rPr lang="en-US" dirty="0"/>
              <a:t>" (e.g., baby to babies).[3.1Aiii]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958193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conclusions from the facts presented in text and support those assertions with textual evidence.[3.13B]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8221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explicit cause and effect relationships among ideas in texts.[3.13C]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21382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text features (e.g., bold print, captions, key words, italics) to locate information and make and verify predictions about contents of text.[3.13D]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318193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analysis.[3.14]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453208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what the author is trying to persuade the reader to think or do.[3.14A]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9418792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documents.[3.15]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7304870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and explain a set of written multi-step directions</a:t>
            </a:r>
            <a:r>
              <a:rPr lang="en-US" dirty="0" smtClean="0"/>
              <a:t>. [</a:t>
            </a:r>
            <a:r>
              <a:rPr lang="en-US" dirty="0"/>
              <a:t>3.15A]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4445644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locate and use specific information in graphic features of text.[3.15B]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1512887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will continue to apply earlier standards with greater depth in increasingly more complex texts.[3.16]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333907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how communication changes when moving from one genre of media to another</a:t>
            </a:r>
            <a:r>
              <a:rPr lang="en-US" dirty="0" smtClean="0"/>
              <a:t>. [</a:t>
            </a:r>
            <a:r>
              <a:rPr lang="en-US" dirty="0"/>
              <a:t>3.16A]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70418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multisyllabic words in context and independent of context by applying common spelling patterns including using knowledge of common prefixes and suffixes (e.g., dis-, -</a:t>
            </a:r>
            <a:r>
              <a:rPr lang="en-US" dirty="0" err="1"/>
              <a:t>ly</a:t>
            </a:r>
            <a:r>
              <a:rPr lang="en-US" dirty="0"/>
              <a:t>).[3.1Aiv]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9365053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various design techniques used in media influence the message (e.g., shape, color, sound).[3.16B]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9690359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various written conventions used for digital media (e.g., language in an informal e-mail vs. language in a web-based news article</a:t>
            </a:r>
            <a:r>
              <a:rPr lang="en-US" dirty="0" smtClean="0"/>
              <a:t>). [</a:t>
            </a:r>
            <a:r>
              <a:rPr lang="en-US" dirty="0"/>
              <a:t>3.16C]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8722797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Literary Texts. Students write literary texts to express their ideas and feelings about real or imagined people, events, and ideas</a:t>
            </a:r>
            <a:r>
              <a:rPr lang="en-US" dirty="0" smtClean="0"/>
              <a:t>. [</a:t>
            </a:r>
            <a:r>
              <a:rPr lang="en-US" dirty="0"/>
              <a:t>3.18]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5037990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build the plot to a climax and contain details about the characters and setting.[3.18A]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2771730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that convey sensory details using the conventions of poetry (e.g., rhyme, meter, patterns of verse).[3.18B]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031495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Writing. Students write about their own experiences.[3.19]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7521493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about important personal experiences.[3.19A]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520674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purposes.[3.20]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7356898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that[3.20A]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5811469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establish a central idea in a topic sentence.[3.20Ai]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178577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multisyllabic words in context and independent of context by applying common spelling patterns including using knowledge of derivational affixes (e.g., -de, -</a:t>
            </a:r>
            <a:r>
              <a:rPr lang="en-US" dirty="0" err="1"/>
              <a:t>ful</a:t>
            </a:r>
            <a:r>
              <a:rPr lang="en-US" dirty="0"/>
              <a:t>, -able).[3.1Av]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957258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include supporting sentences with simple facts, details, and explanations.[3.20Aii]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2590847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contain a concluding statement</a:t>
            </a:r>
            <a:r>
              <a:rPr lang="en-US" dirty="0" smtClean="0"/>
              <a:t>.[</a:t>
            </a:r>
            <a:r>
              <a:rPr lang="en-US" dirty="0"/>
              <a:t>3.20Aiii]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6396307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letters whose language is tailored to the audience and purpose (e.g., a thank you note to a friend) and that use appropriate conventions (e.g., date, salutation, closing).[3.20B]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9539458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responses to literary or expository texts that demonstrate an understanding of the text.[3.20C]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4118227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issues.[3.21]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803523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persuasive essays for appropriate audiences that establish a position and use supporting details.[3.21A]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6232358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complexity.[3.22]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3524893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a:t>
            </a:r>
            <a:r>
              <a:rPr lang="en-US" dirty="0" smtClean="0"/>
              <a:t>speaking: [</a:t>
            </a:r>
            <a:r>
              <a:rPr lang="en-US" dirty="0"/>
              <a:t>3.22A]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15645664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a:t>
            </a:r>
            <a:r>
              <a:rPr lang="en-US" dirty="0" smtClean="0"/>
              <a:t>speaking: </a:t>
            </a:r>
            <a:r>
              <a:rPr lang="en-US" dirty="0"/>
              <a:t>verbs (past, present, and future).[3.22Ai]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4681688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a:t>
            </a:r>
            <a:r>
              <a:rPr lang="en-US" dirty="0" smtClean="0"/>
              <a:t>speaking: </a:t>
            </a:r>
            <a:r>
              <a:rPr lang="en-US" dirty="0"/>
              <a:t>nouns (singular / plural, common / proper).[3.22Aii]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574753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including[3.1B]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73157186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a:t>
            </a:r>
            <a:r>
              <a:rPr lang="en-US" dirty="0" smtClean="0"/>
              <a:t>speaking: </a:t>
            </a:r>
            <a:r>
              <a:rPr lang="en-US" dirty="0"/>
              <a:t>adjectives (e.g., descriptive: wooden, rectangular; limiting: this, that; articles: a, an, the).[3.22Aiii]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9852326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and understand the function of the following parts of speech in the context of reading, writing, and </a:t>
            </a:r>
            <a:r>
              <a:rPr lang="en-US" dirty="0" smtClean="0"/>
              <a:t>speaking: </a:t>
            </a:r>
            <a:r>
              <a:rPr lang="en-US" dirty="0"/>
              <a:t>adverbs (e.g., time: before, next; manner: carefully, beautifully).[3.22Aiv]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1590177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a:t>
            </a:r>
            <a:r>
              <a:rPr lang="en-US" dirty="0" smtClean="0"/>
              <a:t>speaking: </a:t>
            </a:r>
            <a:r>
              <a:rPr lang="en-US" dirty="0"/>
              <a:t>prepositions and prepositional phrases.[3.22Av]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8654992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a:t>
            </a:r>
            <a:r>
              <a:rPr lang="en-US" dirty="0" smtClean="0"/>
              <a:t>speaking: </a:t>
            </a:r>
            <a:r>
              <a:rPr lang="en-US" dirty="0"/>
              <a:t>possessive pronouns (e.g., his, hers, theirs).[3.22Avi]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105000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a:t>
            </a:r>
            <a:r>
              <a:rPr lang="en-US" dirty="0" smtClean="0"/>
              <a:t>speaking: </a:t>
            </a:r>
            <a:r>
              <a:rPr lang="en-US" dirty="0"/>
              <a:t>coordinating conjunctions (e.g., and, or, but).[3.22Avii]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48701844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a:t>
            </a:r>
            <a:r>
              <a:rPr lang="en-US" dirty="0" smtClean="0"/>
              <a:t>speaking: time-order </a:t>
            </a:r>
            <a:r>
              <a:rPr lang="en-US" dirty="0"/>
              <a:t>transition words and transitions that indicate a conclusion.[3.22Aviii]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241006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complete subject and the complete predicate in a sentence.[3.22B]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474960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complete simple and compound sentences with correct subject-verb agreement.[3.22C]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6145572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compositions.[3.23]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6629750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legibly in cursive script with spacing between words in a sentence.[3.23A]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93375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closed syllable (CVC) (e.g., mag-net, </a:t>
            </a:r>
            <a:r>
              <a:rPr lang="en-US" dirty="0" err="1"/>
              <a:t>splen</a:t>
            </a:r>
            <a:r>
              <a:rPr lang="en-US" dirty="0"/>
              <a:t>-did</a:t>
            </a:r>
            <a:r>
              <a:rPr lang="en-US" dirty="0" smtClean="0"/>
              <a:t>). [</a:t>
            </a:r>
            <a:r>
              <a:rPr lang="en-US" dirty="0"/>
              <a:t>3.1Bi]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2641194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for[3.23B]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23041756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geographical names and places</a:t>
            </a:r>
            <a:r>
              <a:rPr lang="en-US" dirty="0" smtClean="0"/>
              <a:t>. [</a:t>
            </a:r>
            <a:r>
              <a:rPr lang="en-US" dirty="0"/>
              <a:t>3.23Bi]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5877832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historical periods.[3.23Bii]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120083692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official titles of people.[3.23Biii]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2323545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including[3.23C]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5140828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apostrophes in contractions and possessives</a:t>
            </a:r>
            <a:r>
              <a:rPr lang="en-US" dirty="0" smtClean="0"/>
              <a:t>. [</a:t>
            </a:r>
            <a:r>
              <a:rPr lang="en-US" dirty="0"/>
              <a:t>3.23Ci]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1454631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commas in series and dates.[3.23Cii]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96673577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mechanics including paragraph indentations.[3.23D]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32079308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correctly.[3.24]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2962762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knowledge of letter sounds, word parts, word segmentation, and syllabication to spell.[3.24A]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ELAR</a:t>
            </a:r>
            <a:endParaRPr lang="en-US" dirty="0"/>
          </a:p>
        </p:txBody>
      </p:sp>
    </p:spTree>
    <p:extLst>
      <p:ext uri="{BB962C8B-B14F-4D97-AF65-F5344CB8AC3E}">
        <p14:creationId xmlns:p14="http://schemas.microsoft.com/office/powerpoint/2010/main" val="28759717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TotalTime>
  <Words>3538</Words>
  <Application>Microsoft Office PowerPoint</Application>
  <PresentationFormat>On-screen Show (4:3)</PresentationFormat>
  <Paragraphs>379</Paragraphs>
  <Slides>126</Slides>
  <Notes>1</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14</cp:revision>
  <dcterms:created xsi:type="dcterms:W3CDTF">2014-10-20T16:17:28Z</dcterms:created>
  <dcterms:modified xsi:type="dcterms:W3CDTF">2014-11-04T17:08:20Z</dcterms:modified>
</cp:coreProperties>
</file>