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8"/>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70" r:id="rId30"/>
    <p:sldId id="286" r:id="rId31"/>
    <p:sldId id="287" r:id="rId32"/>
    <p:sldId id="288" r:id="rId33"/>
    <p:sldId id="289" r:id="rId34"/>
    <p:sldId id="290" r:id="rId35"/>
    <p:sldId id="291" r:id="rId36"/>
    <p:sldId id="292" r:id="rId37"/>
    <p:sldId id="293" r:id="rId38"/>
    <p:sldId id="294" r:id="rId39"/>
    <p:sldId id="295" r:id="rId40"/>
    <p:sldId id="296" r:id="rId41"/>
    <p:sldId id="297" r:id="rId42"/>
    <p:sldId id="298" r:id="rId43"/>
    <p:sldId id="299" r:id="rId44"/>
    <p:sldId id="300" r:id="rId45"/>
    <p:sldId id="301" r:id="rId46"/>
    <p:sldId id="302" r:id="rId47"/>
    <p:sldId id="303" r:id="rId48"/>
    <p:sldId id="304" r:id="rId49"/>
    <p:sldId id="305" r:id="rId50"/>
    <p:sldId id="306" r:id="rId51"/>
    <p:sldId id="307" r:id="rId52"/>
    <p:sldId id="308" r:id="rId53"/>
    <p:sldId id="309" r:id="rId54"/>
    <p:sldId id="310" r:id="rId55"/>
    <p:sldId id="311" r:id="rId56"/>
    <p:sldId id="312" r:id="rId57"/>
    <p:sldId id="313" r:id="rId58"/>
    <p:sldId id="314" r:id="rId59"/>
    <p:sldId id="315" r:id="rId60"/>
    <p:sldId id="316" r:id="rId61"/>
    <p:sldId id="317" r:id="rId62"/>
    <p:sldId id="324" r:id="rId63"/>
    <p:sldId id="325" r:id="rId64"/>
    <p:sldId id="326" r:id="rId65"/>
    <p:sldId id="327" r:id="rId66"/>
    <p:sldId id="328" r:id="rId67"/>
    <p:sldId id="329" r:id="rId68"/>
    <p:sldId id="330" r:id="rId69"/>
    <p:sldId id="331" r:id="rId70"/>
    <p:sldId id="332" r:id="rId71"/>
    <p:sldId id="333" r:id="rId72"/>
    <p:sldId id="334" r:id="rId73"/>
    <p:sldId id="335" r:id="rId74"/>
    <p:sldId id="336" r:id="rId75"/>
    <p:sldId id="337" r:id="rId76"/>
    <p:sldId id="338" r:id="rId77"/>
    <p:sldId id="339" r:id="rId78"/>
    <p:sldId id="340" r:id="rId79"/>
    <p:sldId id="341" r:id="rId80"/>
    <p:sldId id="342" r:id="rId81"/>
    <p:sldId id="343" r:id="rId82"/>
    <p:sldId id="344" r:id="rId83"/>
    <p:sldId id="345" r:id="rId84"/>
    <p:sldId id="346" r:id="rId85"/>
    <p:sldId id="347" r:id="rId86"/>
    <p:sldId id="348" r:id="rId87"/>
    <p:sldId id="349" r:id="rId88"/>
    <p:sldId id="350" r:id="rId89"/>
    <p:sldId id="351" r:id="rId90"/>
    <p:sldId id="352" r:id="rId91"/>
    <p:sldId id="353" r:id="rId92"/>
    <p:sldId id="354" r:id="rId93"/>
    <p:sldId id="355" r:id="rId94"/>
    <p:sldId id="356" r:id="rId95"/>
    <p:sldId id="357" r:id="rId96"/>
    <p:sldId id="358" r:id="rId97"/>
    <p:sldId id="360" r:id="rId98"/>
    <p:sldId id="361" r:id="rId99"/>
    <p:sldId id="362" r:id="rId100"/>
    <p:sldId id="363" r:id="rId101"/>
    <p:sldId id="364" r:id="rId102"/>
    <p:sldId id="365" r:id="rId103"/>
    <p:sldId id="366" r:id="rId104"/>
    <p:sldId id="367" r:id="rId105"/>
    <p:sldId id="368" r:id="rId106"/>
    <p:sldId id="369" r:id="rId107"/>
    <p:sldId id="370" r:id="rId108"/>
    <p:sldId id="371" r:id="rId109"/>
    <p:sldId id="372" r:id="rId110"/>
    <p:sldId id="373" r:id="rId111"/>
    <p:sldId id="374" r:id="rId112"/>
    <p:sldId id="375" r:id="rId113"/>
    <p:sldId id="376" r:id="rId114"/>
    <p:sldId id="377" r:id="rId115"/>
    <p:sldId id="378" r:id="rId116"/>
    <p:sldId id="379" r:id="rId117"/>
    <p:sldId id="380" r:id="rId118"/>
    <p:sldId id="381" r:id="rId119"/>
    <p:sldId id="382" r:id="rId120"/>
    <p:sldId id="383" r:id="rId121"/>
    <p:sldId id="384" r:id="rId122"/>
    <p:sldId id="385" r:id="rId123"/>
    <p:sldId id="386" r:id="rId124"/>
    <p:sldId id="387" r:id="rId125"/>
    <p:sldId id="388" r:id="rId126"/>
    <p:sldId id="389" r:id="rId1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35" d="100"/>
          <a:sy n="35" d="100"/>
        </p:scale>
        <p:origin x="-461" y="-8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notesMaster" Target="notesMasters/notesMaster1.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13" Type="http://schemas.openxmlformats.org/officeDocument/2006/relationships/slide" Target="slides/slide112.xml"/><Relationship Id="rId118" Type="http://schemas.openxmlformats.org/officeDocument/2006/relationships/slide" Target="slides/slide117.xml"/><Relationship Id="rId126" Type="http://schemas.openxmlformats.org/officeDocument/2006/relationships/slide" Target="slides/slide125.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slide" Target="slides/slide115.xml"/><Relationship Id="rId124" Type="http://schemas.openxmlformats.org/officeDocument/2006/relationships/slide" Target="slides/slide123.xml"/><Relationship Id="rId129"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32"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3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theme" Target="theme/theme1.xml"/><Relationship Id="rId61" Type="http://schemas.openxmlformats.org/officeDocument/2006/relationships/slide" Target="slides/slide60.xml"/><Relationship Id="rId82" Type="http://schemas.openxmlformats.org/officeDocument/2006/relationships/slide" Target="slides/slide8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DABC6A5-B651-4405-BBD4-29BC2A35FC8E}" type="datetimeFigureOut">
              <a:rPr lang="en-US" smtClean="0"/>
              <a:t>11/4/2014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2A6C89-5AF6-45CF-9DC5-8C0BFAF89F6B}" type="slidenum">
              <a:rPr lang="en-US" smtClean="0"/>
              <a:t>‹#›</a:t>
            </a:fld>
            <a:endParaRPr lang="en-US"/>
          </a:p>
        </p:txBody>
      </p:sp>
    </p:spTree>
    <p:extLst>
      <p:ext uri="{BB962C8B-B14F-4D97-AF65-F5344CB8AC3E}">
        <p14:creationId xmlns:p14="http://schemas.microsoft.com/office/powerpoint/2010/main" val="2269381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62A6C89-5AF6-45CF-9DC5-8C0BFAF89F6B}" type="slidenum">
              <a:rPr lang="en-US" smtClean="0"/>
              <a:t>1</a:t>
            </a:fld>
            <a:endParaRPr lang="en-US"/>
          </a:p>
        </p:txBody>
      </p:sp>
    </p:spTree>
    <p:extLst>
      <p:ext uri="{BB962C8B-B14F-4D97-AF65-F5344CB8AC3E}">
        <p14:creationId xmlns:p14="http://schemas.microsoft.com/office/powerpoint/2010/main" val="35108789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76655" y="428017"/>
            <a:ext cx="8229600" cy="5749047"/>
          </a:xfrm>
          <a:prstGeom prst="rect">
            <a:avLst/>
          </a:prstGeom>
        </p:spPr>
        <p:txBody>
          <a:bodyPr>
            <a:normAutofit/>
          </a:bodyPr>
          <a:lstStyle>
            <a:lvl1pPr marL="0" indent="0" algn="l">
              <a:lnSpc>
                <a:spcPct val="150000"/>
              </a:lnSpc>
              <a:buNone/>
              <a:defRPr sz="4400">
                <a:latin typeface="Comic Sans MS" panose="030F0702030302020204" pitchFamily="66"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endParaRPr lang="en-US" dirty="0"/>
          </a:p>
        </p:txBody>
      </p:sp>
      <p:sp>
        <p:nvSpPr>
          <p:cNvPr id="4" name="Date Placeholder 3"/>
          <p:cNvSpPr>
            <a:spLocks noGrp="1"/>
          </p:cNvSpPr>
          <p:nvPr>
            <p:ph type="dt" sz="half" idx="10"/>
          </p:nvPr>
        </p:nvSpPr>
        <p:spPr/>
        <p:txBody>
          <a:bodyPr/>
          <a:lstStyle>
            <a:lvl1pPr>
              <a:defRPr>
                <a:solidFill>
                  <a:schemeClr val="tx1"/>
                </a:solidFill>
              </a:defRPr>
            </a:lvl1pPr>
          </a:lstStyle>
          <a:p>
            <a:r>
              <a:rPr lang="en-US" smtClean="0"/>
              <a:t>October 2014</a:t>
            </a:r>
            <a:endParaRPr lang="en-US" dirty="0"/>
          </a:p>
        </p:txBody>
      </p:sp>
      <p:sp>
        <p:nvSpPr>
          <p:cNvPr id="5" name="Footer Placeholder 4"/>
          <p:cNvSpPr>
            <a:spLocks noGrp="1"/>
          </p:cNvSpPr>
          <p:nvPr>
            <p:ph type="ftr" sz="quarter" idx="11"/>
          </p:nvPr>
        </p:nvSpPr>
        <p:spPr>
          <a:xfrm>
            <a:off x="2999767" y="6356351"/>
            <a:ext cx="3086100" cy="365125"/>
          </a:xfrm>
        </p:spPr>
        <p:txBody>
          <a:bodyPr/>
          <a:lstStyle>
            <a:lvl1pPr>
              <a:defRPr>
                <a:solidFill>
                  <a:schemeClr val="tx1"/>
                </a:solidFill>
              </a:defRPr>
            </a:lvl1pPr>
          </a:lstStyle>
          <a:p>
            <a:r>
              <a:rPr lang="en-US" smtClean="0"/>
              <a:t>Third Grade ELAR</a:t>
            </a:r>
            <a:endParaRPr lang="en-US" dirty="0"/>
          </a:p>
        </p:txBody>
      </p:sp>
    </p:spTree>
    <p:extLst>
      <p:ext uri="{BB962C8B-B14F-4D97-AF65-F5344CB8AC3E}">
        <p14:creationId xmlns:p14="http://schemas.microsoft.com/office/powerpoint/2010/main" val="3971777256"/>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ntent Standar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76655" y="428017"/>
            <a:ext cx="8229600" cy="5749047"/>
          </a:xfrm>
          <a:prstGeom prst="rect">
            <a:avLst/>
          </a:prstGeom>
        </p:spPr>
        <p:txBody>
          <a:bodyPr>
            <a:normAutofit/>
          </a:bodyPr>
          <a:lstStyle>
            <a:lvl1pPr marL="0" indent="0" algn="l">
              <a:lnSpc>
                <a:spcPct val="150000"/>
              </a:lnSpc>
              <a:buNone/>
              <a:defRPr sz="4400">
                <a:latin typeface="Comic Sans MS" panose="030F0702030302020204" pitchFamily="66"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endParaRPr lang="en-US" dirty="0"/>
          </a:p>
        </p:txBody>
      </p:sp>
      <p:sp>
        <p:nvSpPr>
          <p:cNvPr id="4" name="Date Placeholder 3"/>
          <p:cNvSpPr>
            <a:spLocks noGrp="1"/>
          </p:cNvSpPr>
          <p:nvPr>
            <p:ph type="dt" sz="half" idx="10"/>
          </p:nvPr>
        </p:nvSpPr>
        <p:spPr/>
        <p:txBody>
          <a:bodyPr/>
          <a:lstStyle>
            <a:lvl1pPr>
              <a:defRPr>
                <a:solidFill>
                  <a:schemeClr val="tx1"/>
                </a:solidFill>
              </a:defRPr>
            </a:lvl1pPr>
          </a:lstStyle>
          <a:p>
            <a:r>
              <a:rPr lang="en-US" smtClean="0"/>
              <a:t>October 2014</a:t>
            </a:r>
            <a:endParaRPr lang="en-US" dirty="0"/>
          </a:p>
        </p:txBody>
      </p:sp>
      <p:sp>
        <p:nvSpPr>
          <p:cNvPr id="5" name="Footer Placeholder 4"/>
          <p:cNvSpPr>
            <a:spLocks noGrp="1"/>
          </p:cNvSpPr>
          <p:nvPr>
            <p:ph type="ftr" sz="quarter" idx="11"/>
          </p:nvPr>
        </p:nvSpPr>
        <p:spPr>
          <a:xfrm>
            <a:off x="2999767" y="6356351"/>
            <a:ext cx="3086100" cy="365125"/>
          </a:xfrm>
        </p:spPr>
        <p:txBody>
          <a:bodyPr/>
          <a:lstStyle>
            <a:lvl1pPr>
              <a:defRPr>
                <a:solidFill>
                  <a:schemeClr val="tx1"/>
                </a:solidFill>
              </a:defRPr>
            </a:lvl1pPr>
          </a:lstStyle>
          <a:p>
            <a:r>
              <a:rPr lang="en-US" smtClean="0"/>
              <a:t>Third Grade ELAR</a:t>
            </a:r>
            <a:endParaRPr lang="en-US" dirty="0"/>
          </a:p>
        </p:txBody>
      </p:sp>
    </p:spTree>
    <p:extLst>
      <p:ext uri="{BB962C8B-B14F-4D97-AF65-F5344CB8AC3E}">
        <p14:creationId xmlns:p14="http://schemas.microsoft.com/office/powerpoint/2010/main" val="1629883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rocess Skill">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76655" y="428017"/>
            <a:ext cx="8229600" cy="5749047"/>
          </a:xfrm>
          <a:prstGeom prst="rect">
            <a:avLst/>
          </a:prstGeom>
        </p:spPr>
        <p:txBody>
          <a:bodyPr>
            <a:normAutofit/>
          </a:bodyPr>
          <a:lstStyle>
            <a:lvl1pPr marL="0" indent="0" algn="l">
              <a:lnSpc>
                <a:spcPct val="150000"/>
              </a:lnSpc>
              <a:buNone/>
              <a:defRPr sz="4400">
                <a:latin typeface="Comic Sans MS" panose="030F0702030302020204" pitchFamily="66"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endParaRPr lang="en-US" dirty="0"/>
          </a:p>
        </p:txBody>
      </p:sp>
      <p:sp>
        <p:nvSpPr>
          <p:cNvPr id="4" name="Date Placeholder 3"/>
          <p:cNvSpPr>
            <a:spLocks noGrp="1"/>
          </p:cNvSpPr>
          <p:nvPr>
            <p:ph type="dt" sz="half" idx="10"/>
          </p:nvPr>
        </p:nvSpPr>
        <p:spPr/>
        <p:txBody>
          <a:bodyPr/>
          <a:lstStyle>
            <a:lvl1pPr>
              <a:defRPr>
                <a:solidFill>
                  <a:schemeClr val="tx1"/>
                </a:solidFill>
              </a:defRPr>
            </a:lvl1pPr>
          </a:lstStyle>
          <a:p>
            <a:r>
              <a:rPr lang="en-US" smtClean="0"/>
              <a:t>October 2014</a:t>
            </a:r>
            <a:endParaRPr lang="en-US" dirty="0"/>
          </a:p>
        </p:txBody>
      </p:sp>
      <p:sp>
        <p:nvSpPr>
          <p:cNvPr id="5" name="Footer Placeholder 4"/>
          <p:cNvSpPr>
            <a:spLocks noGrp="1"/>
          </p:cNvSpPr>
          <p:nvPr>
            <p:ph type="ftr" sz="quarter" idx="11"/>
          </p:nvPr>
        </p:nvSpPr>
        <p:spPr>
          <a:xfrm>
            <a:off x="2999767" y="6356351"/>
            <a:ext cx="3086100" cy="365125"/>
          </a:xfrm>
        </p:spPr>
        <p:txBody>
          <a:bodyPr/>
          <a:lstStyle>
            <a:lvl1pPr>
              <a:defRPr>
                <a:solidFill>
                  <a:schemeClr val="tx1"/>
                </a:solidFill>
              </a:defRPr>
            </a:lvl1pPr>
          </a:lstStyle>
          <a:p>
            <a:r>
              <a:rPr lang="en-US" smtClean="0"/>
              <a:t>Third Grade ELAR</a:t>
            </a:r>
            <a:endParaRPr lang="en-US" dirty="0"/>
          </a:p>
        </p:txBody>
      </p:sp>
      <p:sp>
        <p:nvSpPr>
          <p:cNvPr id="6" name="Date Placeholder 3"/>
          <p:cNvSpPr txBox="1">
            <a:spLocks/>
          </p:cNvSpPr>
          <p:nvPr userDrawn="1"/>
        </p:nvSpPr>
        <p:spPr>
          <a:xfrm>
            <a:off x="6648855" y="6356351"/>
            <a:ext cx="2057400" cy="36512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dirty="0" smtClean="0"/>
              <a:t>Process Skill</a:t>
            </a:r>
            <a:endParaRPr lang="en-US" dirty="0"/>
          </a:p>
        </p:txBody>
      </p:sp>
    </p:spTree>
    <p:extLst>
      <p:ext uri="{BB962C8B-B14F-4D97-AF65-F5344CB8AC3E}">
        <p14:creationId xmlns:p14="http://schemas.microsoft.com/office/powerpoint/2010/main" val="1459054814"/>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October 2014</a:t>
            </a:r>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Third Grade ELAR</a:t>
            </a:r>
            <a:endParaRPr lang="en-US" dirty="0"/>
          </a:p>
        </p:txBody>
      </p:sp>
      <p:sp>
        <p:nvSpPr>
          <p:cNvPr id="7" name="Subtitle 2"/>
          <p:cNvSpPr txBox="1">
            <a:spLocks/>
          </p:cNvSpPr>
          <p:nvPr userDrawn="1"/>
        </p:nvSpPr>
        <p:spPr>
          <a:xfrm>
            <a:off x="476655" y="428017"/>
            <a:ext cx="8229600" cy="5749047"/>
          </a:xfrm>
          <a:prstGeom prst="rect">
            <a:avLst/>
          </a:prstGeom>
        </p:spPr>
        <p:txBody>
          <a:bodyPr>
            <a:normAutofit/>
          </a:bodyPr>
          <a:lstStyle>
            <a:lvl1pPr marL="0" indent="0" algn="l" defTabSz="914400" rtl="0" eaLnBrk="1" latinLnBrk="0" hangingPunct="1">
              <a:lnSpc>
                <a:spcPct val="90000"/>
              </a:lnSpc>
              <a:spcBef>
                <a:spcPts val="1000"/>
              </a:spcBef>
              <a:buFont typeface="Arial" panose="020B0604020202020204" pitchFamily="34" charset="0"/>
              <a:buNone/>
              <a:defRPr sz="3600" kern="1200">
                <a:solidFill>
                  <a:schemeClr val="tx1"/>
                </a:solidFill>
                <a:latin typeface="Comic Sans MS" panose="030F0702030302020204" pitchFamily="66" charset="0"/>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en-US" dirty="0"/>
          </a:p>
        </p:txBody>
      </p:sp>
    </p:spTree>
    <p:extLst>
      <p:ext uri="{BB962C8B-B14F-4D97-AF65-F5344CB8AC3E}">
        <p14:creationId xmlns:p14="http://schemas.microsoft.com/office/powerpoint/2010/main" val="148053184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Lst>
  <p:timing>
    <p:tnLst>
      <p:par>
        <p:cTn id="1" dur="indefinite" restart="never" nodeType="tmRoot"/>
      </p:par>
    </p:tnLst>
  </p:timing>
  <p:hf sldNum="0"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0" indent="0" algn="l" defTabSz="914400" rtl="0" eaLnBrk="1" latinLnBrk="0" hangingPunct="1">
        <a:lnSpc>
          <a:spcPct val="90000"/>
        </a:lnSpc>
        <a:spcBef>
          <a:spcPts val="1000"/>
        </a:spcBef>
        <a:buFont typeface="Arial" panose="020B0604020202020204" pitchFamily="34" charset="0"/>
        <a:buNone/>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85000" lnSpcReduction="10000"/>
          </a:bodyPr>
          <a:lstStyle/>
          <a:p>
            <a:r>
              <a:rPr lang="en-US" dirty="0"/>
              <a:t>Reading / Beginning Reading Skills / Phonics. Students use the relationships between letters and sounds, spelling patterns, and morphological analysis to decode written English.[3.1]</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Third Grade ELAR</a:t>
            </a:r>
            <a:endParaRPr lang="en-US" dirty="0"/>
          </a:p>
        </p:txBody>
      </p:sp>
    </p:spTree>
    <p:extLst>
      <p:ext uri="{BB962C8B-B14F-4D97-AF65-F5344CB8AC3E}">
        <p14:creationId xmlns:p14="http://schemas.microsoft.com/office/powerpoint/2010/main" val="189195043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use common syllabication patterns to decode words including open syllable (CV) (e.g., </a:t>
            </a:r>
            <a:r>
              <a:rPr lang="en-US" dirty="0" err="1"/>
              <a:t>ve</a:t>
            </a:r>
            <a:r>
              <a:rPr lang="en-US" dirty="0"/>
              <a:t>-to).[3.1Bii]</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Third Grade ELAR</a:t>
            </a:r>
            <a:endParaRPr lang="en-US" dirty="0"/>
          </a:p>
        </p:txBody>
      </p:sp>
    </p:spTree>
    <p:extLst>
      <p:ext uri="{BB962C8B-B14F-4D97-AF65-F5344CB8AC3E}">
        <p14:creationId xmlns:p14="http://schemas.microsoft.com/office/powerpoint/2010/main" val="706024203"/>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spell words with more advanced orthographic patterns and rules[3.24B]</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Third Grade ELAR</a:t>
            </a:r>
            <a:endParaRPr lang="en-US" dirty="0"/>
          </a:p>
        </p:txBody>
      </p:sp>
    </p:spTree>
    <p:extLst>
      <p:ext uri="{BB962C8B-B14F-4D97-AF65-F5344CB8AC3E}">
        <p14:creationId xmlns:p14="http://schemas.microsoft.com/office/powerpoint/2010/main" val="1143605239"/>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spell words with more advanced orthographic patterns and rules consonant doubling when adding an ending.[3.24Bi]</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Third Grade ELAR</a:t>
            </a:r>
            <a:endParaRPr lang="en-US" dirty="0"/>
          </a:p>
        </p:txBody>
      </p:sp>
    </p:spTree>
    <p:extLst>
      <p:ext uri="{BB962C8B-B14F-4D97-AF65-F5344CB8AC3E}">
        <p14:creationId xmlns:p14="http://schemas.microsoft.com/office/powerpoint/2010/main" val="2984115513"/>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spell words with more advanced orthographic patterns and rules dropping final "e" when endings are added (e.g., -</a:t>
            </a:r>
            <a:r>
              <a:rPr lang="en-US" dirty="0" err="1"/>
              <a:t>ing</a:t>
            </a:r>
            <a:r>
              <a:rPr lang="en-US" dirty="0"/>
              <a:t>, -</a:t>
            </a:r>
            <a:r>
              <a:rPr lang="en-US" dirty="0" err="1"/>
              <a:t>ed</a:t>
            </a:r>
            <a:r>
              <a:rPr lang="en-US" dirty="0"/>
              <a:t>).[3.24Bii]</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Third Grade ELAR</a:t>
            </a:r>
            <a:endParaRPr lang="en-US" dirty="0"/>
          </a:p>
        </p:txBody>
      </p:sp>
    </p:spTree>
    <p:extLst>
      <p:ext uri="{BB962C8B-B14F-4D97-AF65-F5344CB8AC3E}">
        <p14:creationId xmlns:p14="http://schemas.microsoft.com/office/powerpoint/2010/main" val="753054099"/>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spell words with more advanced orthographic patterns and rules changing y to </a:t>
            </a:r>
            <a:r>
              <a:rPr lang="en-US" dirty="0" err="1"/>
              <a:t>i</a:t>
            </a:r>
            <a:r>
              <a:rPr lang="en-US" dirty="0"/>
              <a:t> before adding an ending</a:t>
            </a:r>
            <a:r>
              <a:rPr lang="en-US" dirty="0" smtClean="0"/>
              <a:t>. [</a:t>
            </a:r>
            <a:r>
              <a:rPr lang="en-US" dirty="0"/>
              <a:t>3.24Biii]</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Third Grade ELAR</a:t>
            </a:r>
            <a:endParaRPr lang="en-US" dirty="0"/>
          </a:p>
        </p:txBody>
      </p:sp>
    </p:spTree>
    <p:extLst>
      <p:ext uri="{BB962C8B-B14F-4D97-AF65-F5344CB8AC3E}">
        <p14:creationId xmlns:p14="http://schemas.microsoft.com/office/powerpoint/2010/main" val="2198951610"/>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spell words with more advanced orthographic patterns and rules double consonants in middle of words.[3.24Biv]</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Third Grade ELAR</a:t>
            </a:r>
            <a:endParaRPr lang="en-US" dirty="0"/>
          </a:p>
        </p:txBody>
      </p:sp>
    </p:spTree>
    <p:extLst>
      <p:ext uri="{BB962C8B-B14F-4D97-AF65-F5344CB8AC3E}">
        <p14:creationId xmlns:p14="http://schemas.microsoft.com/office/powerpoint/2010/main" val="3540535729"/>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spell words with more advanced orthographic patterns and rules complex consonants (e.g., </a:t>
            </a:r>
            <a:r>
              <a:rPr lang="en-US" dirty="0" err="1"/>
              <a:t>scr</a:t>
            </a:r>
            <a:r>
              <a:rPr lang="en-US" dirty="0"/>
              <a:t>-, -</a:t>
            </a:r>
            <a:r>
              <a:rPr lang="en-US" dirty="0" err="1"/>
              <a:t>dge</a:t>
            </a:r>
            <a:r>
              <a:rPr lang="en-US" dirty="0"/>
              <a:t>, -</a:t>
            </a:r>
            <a:r>
              <a:rPr lang="en-US" dirty="0" err="1"/>
              <a:t>tch</a:t>
            </a:r>
            <a:r>
              <a:rPr lang="en-US" dirty="0"/>
              <a:t>).[3.24Bv]</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Third Grade ELAR</a:t>
            </a:r>
            <a:endParaRPr lang="en-US" dirty="0"/>
          </a:p>
        </p:txBody>
      </p:sp>
    </p:spTree>
    <p:extLst>
      <p:ext uri="{BB962C8B-B14F-4D97-AF65-F5344CB8AC3E}">
        <p14:creationId xmlns:p14="http://schemas.microsoft.com/office/powerpoint/2010/main" val="338740610"/>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lnSpcReduction="10000"/>
          </a:bodyPr>
          <a:lstStyle/>
          <a:p>
            <a:r>
              <a:rPr lang="en-US" dirty="0"/>
              <a:t>spell words with more advanced orthographic patterns and rules abstract vowels (e.g., </a:t>
            </a:r>
            <a:r>
              <a:rPr lang="en-US" dirty="0" err="1"/>
              <a:t>ou</a:t>
            </a:r>
            <a:r>
              <a:rPr lang="en-US" dirty="0"/>
              <a:t> as in could, touch, through, bought</a:t>
            </a:r>
            <a:r>
              <a:rPr lang="en-US" dirty="0" smtClean="0"/>
              <a:t>). [</a:t>
            </a:r>
            <a:r>
              <a:rPr lang="en-US" dirty="0"/>
              <a:t>3.24Bvi]</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Third Grade ELAR</a:t>
            </a:r>
            <a:endParaRPr lang="en-US" dirty="0"/>
          </a:p>
        </p:txBody>
      </p:sp>
    </p:spTree>
    <p:extLst>
      <p:ext uri="{BB962C8B-B14F-4D97-AF65-F5344CB8AC3E}">
        <p14:creationId xmlns:p14="http://schemas.microsoft.com/office/powerpoint/2010/main" val="3815924075"/>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spell high-frequency and compound words from a commonly used list.[3.24C]</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Third Grade ELAR</a:t>
            </a:r>
            <a:endParaRPr lang="en-US" dirty="0"/>
          </a:p>
        </p:txBody>
      </p:sp>
    </p:spTree>
    <p:extLst>
      <p:ext uri="{BB962C8B-B14F-4D97-AF65-F5344CB8AC3E}">
        <p14:creationId xmlns:p14="http://schemas.microsoft.com/office/powerpoint/2010/main" val="4109520361"/>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spell words with common syllable constructions (e.g., closed, open, final stable syllable).[3.24D]</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Third Grade ELAR</a:t>
            </a:r>
            <a:endParaRPr lang="en-US" dirty="0"/>
          </a:p>
        </p:txBody>
      </p:sp>
    </p:spTree>
    <p:extLst>
      <p:ext uri="{BB962C8B-B14F-4D97-AF65-F5344CB8AC3E}">
        <p14:creationId xmlns:p14="http://schemas.microsoft.com/office/powerpoint/2010/main" val="701714772"/>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spell single syllable homophones (e.g., bear / bare; week / weak; road / rode</a:t>
            </a:r>
            <a:r>
              <a:rPr lang="en-US" dirty="0" smtClean="0"/>
              <a:t>). [</a:t>
            </a:r>
            <a:r>
              <a:rPr lang="en-US" dirty="0"/>
              <a:t>3.24E]</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Third Grade ELAR</a:t>
            </a:r>
            <a:endParaRPr lang="en-US" dirty="0"/>
          </a:p>
        </p:txBody>
      </p:sp>
    </p:spTree>
    <p:extLst>
      <p:ext uri="{BB962C8B-B14F-4D97-AF65-F5344CB8AC3E}">
        <p14:creationId xmlns:p14="http://schemas.microsoft.com/office/powerpoint/2010/main" val="10596579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use common syllabication patterns to decode words including final stable syllable (e.g., </a:t>
            </a:r>
            <a:r>
              <a:rPr lang="en-US" dirty="0" err="1"/>
              <a:t>puz-zle</a:t>
            </a:r>
            <a:r>
              <a:rPr lang="en-US" dirty="0"/>
              <a:t>, con-</a:t>
            </a:r>
            <a:r>
              <a:rPr lang="en-US" dirty="0" err="1"/>
              <a:t>trac</a:t>
            </a:r>
            <a:r>
              <a:rPr lang="en-US" dirty="0"/>
              <a:t>-</a:t>
            </a:r>
            <a:r>
              <a:rPr lang="en-US" dirty="0" err="1"/>
              <a:t>tion</a:t>
            </a:r>
            <a:r>
              <a:rPr lang="en-US" dirty="0" smtClean="0"/>
              <a:t>). [</a:t>
            </a:r>
            <a:r>
              <a:rPr lang="en-US" dirty="0"/>
              <a:t>3.1Biii]</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Third Grade ELAR</a:t>
            </a:r>
            <a:endParaRPr lang="en-US" dirty="0"/>
          </a:p>
        </p:txBody>
      </p:sp>
    </p:spTree>
    <p:extLst>
      <p:ext uri="{BB962C8B-B14F-4D97-AF65-F5344CB8AC3E}">
        <p14:creationId xmlns:p14="http://schemas.microsoft.com/office/powerpoint/2010/main" val="1945124895"/>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spell complex contractions (e.g., should've, won't).[3.24F]</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Third Grade ELAR</a:t>
            </a:r>
            <a:endParaRPr lang="en-US" dirty="0"/>
          </a:p>
        </p:txBody>
      </p:sp>
    </p:spTree>
    <p:extLst>
      <p:ext uri="{BB962C8B-B14F-4D97-AF65-F5344CB8AC3E}">
        <p14:creationId xmlns:p14="http://schemas.microsoft.com/office/powerpoint/2010/main" val="3552667029"/>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use print and electronic resources to find and check correct spellings.[3.24G]</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Third Grade ELAR</a:t>
            </a:r>
            <a:endParaRPr lang="en-US" dirty="0"/>
          </a:p>
        </p:txBody>
      </p:sp>
    </p:spTree>
    <p:extLst>
      <p:ext uri="{BB962C8B-B14F-4D97-AF65-F5344CB8AC3E}">
        <p14:creationId xmlns:p14="http://schemas.microsoft.com/office/powerpoint/2010/main" val="1339135879"/>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Research / Research Plan. Students ask open-ended research questions and develop a plan for answering them.[3.25]</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Third Grade ELAR</a:t>
            </a:r>
            <a:endParaRPr lang="en-US" dirty="0"/>
          </a:p>
        </p:txBody>
      </p:sp>
    </p:spTree>
    <p:extLst>
      <p:ext uri="{BB962C8B-B14F-4D97-AF65-F5344CB8AC3E}">
        <p14:creationId xmlns:p14="http://schemas.microsoft.com/office/powerpoint/2010/main" val="1236955208"/>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85000" lnSpcReduction="10000"/>
          </a:bodyPr>
          <a:lstStyle/>
          <a:p>
            <a:r>
              <a:rPr lang="en-US" dirty="0"/>
              <a:t>generate research topics from personal interests or by brainstorming with others, narrow to one topic, and formulate open-ended questions about the major research topic.[3.25A]</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Third Grade ELAR</a:t>
            </a:r>
            <a:endParaRPr lang="en-US" dirty="0"/>
          </a:p>
        </p:txBody>
      </p:sp>
    </p:spTree>
    <p:extLst>
      <p:ext uri="{BB962C8B-B14F-4D97-AF65-F5344CB8AC3E}">
        <p14:creationId xmlns:p14="http://schemas.microsoft.com/office/powerpoint/2010/main" val="1368643334"/>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lnSpcReduction="10000"/>
          </a:bodyPr>
          <a:lstStyle/>
          <a:p>
            <a:r>
              <a:rPr lang="en-US" dirty="0"/>
              <a:t>generate a research plan for gathering relevant information (e.g., surveys, interviews, encyclopedias) about the major research question</a:t>
            </a:r>
            <a:r>
              <a:rPr lang="en-US" dirty="0" smtClean="0"/>
              <a:t>. [</a:t>
            </a:r>
            <a:r>
              <a:rPr lang="en-US" dirty="0"/>
              <a:t>3.25B]</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Third Grade ELAR</a:t>
            </a:r>
            <a:endParaRPr lang="en-US" dirty="0"/>
          </a:p>
        </p:txBody>
      </p:sp>
    </p:spTree>
    <p:extLst>
      <p:ext uri="{BB962C8B-B14F-4D97-AF65-F5344CB8AC3E}">
        <p14:creationId xmlns:p14="http://schemas.microsoft.com/office/powerpoint/2010/main" val="2509139937"/>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85000" lnSpcReduction="10000"/>
          </a:bodyPr>
          <a:lstStyle/>
          <a:p>
            <a:r>
              <a:rPr lang="en-US" dirty="0"/>
              <a:t>Research / Gathering Sources. Students determine, locate, and explore the full range of relevant sources addressing a research question and systematically record the information they gather.[3.26]</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Third Grade ELAR</a:t>
            </a:r>
            <a:endParaRPr lang="en-US" dirty="0"/>
          </a:p>
        </p:txBody>
      </p:sp>
    </p:spTree>
    <p:extLst>
      <p:ext uri="{BB962C8B-B14F-4D97-AF65-F5344CB8AC3E}">
        <p14:creationId xmlns:p14="http://schemas.microsoft.com/office/powerpoint/2010/main" val="1382543176"/>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85000" lnSpcReduction="10000"/>
          </a:bodyPr>
          <a:lstStyle/>
          <a:p>
            <a:r>
              <a:rPr lang="en-US" dirty="0"/>
              <a:t>follow the research plan to collect information from multiple sources of information, both oral and written, including student-initiated surveys, on-site inspections, and interviews.[3.26Ai]</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Third Grade ELAR</a:t>
            </a:r>
            <a:endParaRPr lang="en-US" dirty="0"/>
          </a:p>
        </p:txBody>
      </p:sp>
    </p:spTree>
    <p:extLst>
      <p:ext uri="{BB962C8B-B14F-4D97-AF65-F5344CB8AC3E}">
        <p14:creationId xmlns:p14="http://schemas.microsoft.com/office/powerpoint/2010/main" val="4092434387"/>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92500"/>
          </a:bodyPr>
          <a:lstStyle/>
          <a:p>
            <a:r>
              <a:rPr lang="en-US" dirty="0"/>
              <a:t>follow the research plan to collect information from multiple sources of information, both oral and written, including data from experts, reference texts, and online searches.[3.26Aii]</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Third Grade ELAR</a:t>
            </a:r>
            <a:endParaRPr lang="en-US" dirty="0"/>
          </a:p>
        </p:txBody>
      </p:sp>
    </p:spTree>
    <p:extLst>
      <p:ext uri="{BB962C8B-B14F-4D97-AF65-F5344CB8AC3E}">
        <p14:creationId xmlns:p14="http://schemas.microsoft.com/office/powerpoint/2010/main" val="576167971"/>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85000" lnSpcReduction="10000"/>
          </a:bodyPr>
          <a:lstStyle/>
          <a:p>
            <a:r>
              <a:rPr lang="en-US" dirty="0"/>
              <a:t>follow the research plan to collect information from multiple sources of information, both oral and written, including visual sources of information (e.g., maps, timelines, graphs) where appropriate.[3.26Aiii]</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Third Grade ELAR</a:t>
            </a:r>
            <a:endParaRPr lang="en-US" dirty="0"/>
          </a:p>
        </p:txBody>
      </p:sp>
    </p:spTree>
    <p:extLst>
      <p:ext uri="{BB962C8B-B14F-4D97-AF65-F5344CB8AC3E}">
        <p14:creationId xmlns:p14="http://schemas.microsoft.com/office/powerpoint/2010/main" val="606553495"/>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use skimming and scanning techniques to identify data by looking at text features (e.g., bold print, captions, key words, italics).[3.26B]</a:t>
            </a:r>
            <a:endParaRPr lang="en-US" b="1"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Third Grade ELAR</a:t>
            </a:r>
            <a:endParaRPr lang="en-US" dirty="0"/>
          </a:p>
        </p:txBody>
      </p:sp>
    </p:spTree>
    <p:extLst>
      <p:ext uri="{BB962C8B-B14F-4D97-AF65-F5344CB8AC3E}">
        <p14:creationId xmlns:p14="http://schemas.microsoft.com/office/powerpoint/2010/main" val="36762313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use common syllabication patterns to decode words including r-controlled vowels (e.g., </a:t>
            </a:r>
            <a:r>
              <a:rPr lang="en-US" dirty="0" err="1"/>
              <a:t>fer-ment</a:t>
            </a:r>
            <a:r>
              <a:rPr lang="en-US" dirty="0"/>
              <a:t>, car-pool</a:t>
            </a:r>
            <a:r>
              <a:rPr lang="en-US" dirty="0" smtClean="0"/>
              <a:t>). [</a:t>
            </a:r>
            <a:r>
              <a:rPr lang="en-US" dirty="0"/>
              <a:t>3.1Biv]</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Third Grade ELAR</a:t>
            </a:r>
            <a:endParaRPr lang="en-US" dirty="0"/>
          </a:p>
        </p:txBody>
      </p:sp>
    </p:spTree>
    <p:extLst>
      <p:ext uri="{BB962C8B-B14F-4D97-AF65-F5344CB8AC3E}">
        <p14:creationId xmlns:p14="http://schemas.microsoft.com/office/powerpoint/2010/main" val="1983767574"/>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take simple notes and sort evidence into provided categories or an organizer</a:t>
            </a:r>
            <a:r>
              <a:rPr lang="en-US" dirty="0" smtClean="0"/>
              <a:t>. [</a:t>
            </a:r>
            <a:r>
              <a:rPr lang="en-US" dirty="0"/>
              <a:t>3.26C]</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Third Grade ELAR</a:t>
            </a:r>
            <a:endParaRPr lang="en-US" dirty="0"/>
          </a:p>
        </p:txBody>
      </p:sp>
    </p:spTree>
    <p:extLst>
      <p:ext uri="{BB962C8B-B14F-4D97-AF65-F5344CB8AC3E}">
        <p14:creationId xmlns:p14="http://schemas.microsoft.com/office/powerpoint/2010/main" val="1454909637"/>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identify the author, title, publisher, and publication year of sources.[3.26D]</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Third Grade ELAR</a:t>
            </a:r>
            <a:endParaRPr lang="en-US" dirty="0"/>
          </a:p>
        </p:txBody>
      </p:sp>
    </p:spTree>
    <p:extLst>
      <p:ext uri="{BB962C8B-B14F-4D97-AF65-F5344CB8AC3E}">
        <p14:creationId xmlns:p14="http://schemas.microsoft.com/office/powerpoint/2010/main" val="2826563278"/>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differentiate between paraphrasing and plagiarism and identify the importance of citing valid and reliable sources.[3.26E]</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Third Grade ELAR</a:t>
            </a:r>
            <a:endParaRPr lang="en-US" dirty="0"/>
          </a:p>
        </p:txBody>
      </p:sp>
    </p:spTree>
    <p:extLst>
      <p:ext uri="{BB962C8B-B14F-4D97-AF65-F5344CB8AC3E}">
        <p14:creationId xmlns:p14="http://schemas.microsoft.com/office/powerpoint/2010/main" val="1288696471"/>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Research / Synthesizing Information. Students clarify research questions and evaluate and synthesize collected information.[3.27]</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Third Grade ELAR</a:t>
            </a:r>
            <a:endParaRPr lang="en-US" dirty="0"/>
          </a:p>
        </p:txBody>
      </p:sp>
    </p:spTree>
    <p:extLst>
      <p:ext uri="{BB962C8B-B14F-4D97-AF65-F5344CB8AC3E}">
        <p14:creationId xmlns:p14="http://schemas.microsoft.com/office/powerpoint/2010/main" val="2022935856"/>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improve the focus of research as a result of consulting expert sources (e.g., reference librarians and local experts on the topic).[3.27A]</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Third Grade ELAR</a:t>
            </a:r>
            <a:endParaRPr lang="en-US" dirty="0"/>
          </a:p>
        </p:txBody>
      </p:sp>
    </p:spTree>
    <p:extLst>
      <p:ext uri="{BB962C8B-B14F-4D97-AF65-F5344CB8AC3E}">
        <p14:creationId xmlns:p14="http://schemas.microsoft.com/office/powerpoint/2010/main" val="2304183713"/>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92500"/>
          </a:bodyPr>
          <a:lstStyle/>
          <a:p>
            <a:r>
              <a:rPr lang="en-US" dirty="0"/>
              <a:t>Research / Organizing and Presenting Ideas. Students organize and present their ideas and information according to the purpose of the research and their audience.[3.28]</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Third Grade ELAR</a:t>
            </a:r>
            <a:endParaRPr lang="en-US" dirty="0"/>
          </a:p>
        </p:txBody>
      </p:sp>
    </p:spTree>
    <p:extLst>
      <p:ext uri="{BB962C8B-B14F-4D97-AF65-F5344CB8AC3E}">
        <p14:creationId xmlns:p14="http://schemas.microsoft.com/office/powerpoint/2010/main" val="822603479"/>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draw conclusions through a brief written explanation and create a works-cited[3.28A]</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Third Grade ELAR</a:t>
            </a:r>
            <a:endParaRPr lang="en-US" dirty="0"/>
          </a:p>
        </p:txBody>
      </p:sp>
    </p:spTree>
    <p:extLst>
      <p:ext uri="{BB962C8B-B14F-4D97-AF65-F5344CB8AC3E}">
        <p14:creationId xmlns:p14="http://schemas.microsoft.com/office/powerpoint/2010/main" val="1553232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use common syllabication patterns to decode words including vowel digraphs and diphthongs (e.g., </a:t>
            </a:r>
            <a:r>
              <a:rPr lang="en-US" dirty="0" err="1"/>
              <a:t>ei-ther</a:t>
            </a:r>
            <a:r>
              <a:rPr lang="en-US" dirty="0" smtClean="0"/>
              <a:t>). [</a:t>
            </a:r>
            <a:r>
              <a:rPr lang="en-US" dirty="0"/>
              <a:t>3.1Bv]</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Third Grade ELAR</a:t>
            </a:r>
            <a:endParaRPr lang="en-US" dirty="0"/>
          </a:p>
        </p:txBody>
      </p:sp>
    </p:spTree>
    <p:extLst>
      <p:ext uri="{BB962C8B-B14F-4D97-AF65-F5344CB8AC3E}">
        <p14:creationId xmlns:p14="http://schemas.microsoft.com/office/powerpoint/2010/main" val="13579527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decode words applying knowledge of common spelling patterns (e.g., -</a:t>
            </a:r>
            <a:r>
              <a:rPr lang="en-US" dirty="0" err="1"/>
              <a:t>eigh</a:t>
            </a:r>
            <a:r>
              <a:rPr lang="en-US" dirty="0"/>
              <a:t>, -ought</a:t>
            </a:r>
            <a:r>
              <a:rPr lang="en-US" dirty="0" smtClean="0"/>
              <a:t>). [</a:t>
            </a:r>
            <a:r>
              <a:rPr lang="en-US" dirty="0"/>
              <a:t>3.1C]</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Third Grade ELAR</a:t>
            </a:r>
            <a:endParaRPr lang="en-US" dirty="0"/>
          </a:p>
        </p:txBody>
      </p:sp>
    </p:spTree>
    <p:extLst>
      <p:ext uri="{BB962C8B-B14F-4D97-AF65-F5344CB8AC3E}">
        <p14:creationId xmlns:p14="http://schemas.microsoft.com/office/powerpoint/2010/main" val="3397866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identify and read contractions (e.g., I'd, won't).[3.1D]</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Third Grade ELAR</a:t>
            </a:r>
            <a:endParaRPr lang="en-US" dirty="0"/>
          </a:p>
        </p:txBody>
      </p:sp>
    </p:spTree>
    <p:extLst>
      <p:ext uri="{BB962C8B-B14F-4D97-AF65-F5344CB8AC3E}">
        <p14:creationId xmlns:p14="http://schemas.microsoft.com/office/powerpoint/2010/main" val="210677921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monitor accuracy in decoding</a:t>
            </a:r>
            <a:r>
              <a:rPr lang="en-US" dirty="0" smtClean="0"/>
              <a:t>. [</a:t>
            </a:r>
            <a:r>
              <a:rPr lang="en-US" dirty="0"/>
              <a:t>3.1E]</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Third Grade ELAR</a:t>
            </a:r>
            <a:endParaRPr lang="en-US" dirty="0"/>
          </a:p>
        </p:txBody>
      </p:sp>
    </p:spTree>
    <p:extLst>
      <p:ext uri="{BB962C8B-B14F-4D97-AF65-F5344CB8AC3E}">
        <p14:creationId xmlns:p14="http://schemas.microsoft.com/office/powerpoint/2010/main" val="291100015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Reading / Beginning Reading / Strategies. Students comprehend a variety of texts drawing on useful strategies as needed.[3.2]</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Third Grade ELAR</a:t>
            </a:r>
            <a:endParaRPr lang="en-US" dirty="0"/>
          </a:p>
        </p:txBody>
      </p:sp>
    </p:spTree>
    <p:extLst>
      <p:ext uri="{BB962C8B-B14F-4D97-AF65-F5344CB8AC3E}">
        <p14:creationId xmlns:p14="http://schemas.microsoft.com/office/powerpoint/2010/main" val="215021964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use ideas (e.g., illustrations, titles, topic sentences, key words, and foreshadowing clues) to make and confirm predictions.[3.2A]</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Third Grade ELAR</a:t>
            </a:r>
            <a:endParaRPr lang="en-US" dirty="0"/>
          </a:p>
        </p:txBody>
      </p:sp>
    </p:spTree>
    <p:extLst>
      <p:ext uri="{BB962C8B-B14F-4D97-AF65-F5344CB8AC3E}">
        <p14:creationId xmlns:p14="http://schemas.microsoft.com/office/powerpoint/2010/main" val="4637177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lnSpcReduction="10000"/>
          </a:bodyPr>
          <a:lstStyle/>
          <a:p>
            <a:r>
              <a:rPr lang="en-US" dirty="0"/>
              <a:t>ask relevant questions, seek clarification, and locate facts and details about stories and other texts and support answers with evidence from text.[3.2B]</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Third Grade ELAR</a:t>
            </a:r>
            <a:endParaRPr lang="en-US" dirty="0"/>
          </a:p>
        </p:txBody>
      </p:sp>
    </p:spTree>
    <p:extLst>
      <p:ext uri="{BB962C8B-B14F-4D97-AF65-F5344CB8AC3E}">
        <p14:creationId xmlns:p14="http://schemas.microsoft.com/office/powerpoint/2010/main" val="22403471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decode multisyllabic words in context and independent of context by applying common spelling patterns </a:t>
            </a:r>
            <a:r>
              <a:rPr lang="en-US" dirty="0" smtClean="0"/>
              <a:t>including [</a:t>
            </a:r>
            <a:r>
              <a:rPr lang="en-US" dirty="0"/>
              <a:t>3.1A]</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Third Grade ELAR</a:t>
            </a:r>
            <a:endParaRPr lang="en-US" dirty="0"/>
          </a:p>
        </p:txBody>
      </p:sp>
    </p:spTree>
    <p:extLst>
      <p:ext uri="{BB962C8B-B14F-4D97-AF65-F5344CB8AC3E}">
        <p14:creationId xmlns:p14="http://schemas.microsoft.com/office/powerpoint/2010/main" val="18566499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77500" lnSpcReduction="20000"/>
          </a:bodyPr>
          <a:lstStyle/>
          <a:p>
            <a:r>
              <a:rPr lang="en-US" dirty="0"/>
              <a:t>establish purpose for reading selected texts and monitor comprehension, making corrections and adjustments when that understanding breaks down (e.g., identifying clues, using background knowledge, generating questions, re-reading a portion aloud</a:t>
            </a:r>
            <a:r>
              <a:rPr lang="en-US" dirty="0" smtClean="0"/>
              <a:t>). [</a:t>
            </a:r>
            <a:r>
              <a:rPr lang="en-US" dirty="0"/>
              <a:t>3.2C]</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Third Grade ELAR</a:t>
            </a:r>
            <a:endParaRPr lang="en-US" dirty="0"/>
          </a:p>
        </p:txBody>
      </p:sp>
    </p:spTree>
    <p:extLst>
      <p:ext uri="{BB962C8B-B14F-4D97-AF65-F5344CB8AC3E}">
        <p14:creationId xmlns:p14="http://schemas.microsoft.com/office/powerpoint/2010/main" val="367625796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Reading / Fluency. Students read grade-level text with fluency and comprehension</a:t>
            </a:r>
            <a:r>
              <a:rPr lang="en-US" dirty="0" smtClean="0"/>
              <a:t>. [</a:t>
            </a:r>
            <a:r>
              <a:rPr lang="en-US" dirty="0"/>
              <a:t>3.3]</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Third Grade ELAR</a:t>
            </a:r>
            <a:endParaRPr lang="en-US" dirty="0"/>
          </a:p>
        </p:txBody>
      </p:sp>
    </p:spTree>
    <p:extLst>
      <p:ext uri="{BB962C8B-B14F-4D97-AF65-F5344CB8AC3E}">
        <p14:creationId xmlns:p14="http://schemas.microsoft.com/office/powerpoint/2010/main" val="191792662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read aloud grade-level appropriate text with fluency (rate, accuracy, expression, appropriate phrasing) and comprehension.[3.3A]</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Third Grade ELAR</a:t>
            </a:r>
            <a:endParaRPr lang="en-US" dirty="0"/>
          </a:p>
        </p:txBody>
      </p:sp>
    </p:spTree>
    <p:extLst>
      <p:ext uri="{BB962C8B-B14F-4D97-AF65-F5344CB8AC3E}">
        <p14:creationId xmlns:p14="http://schemas.microsoft.com/office/powerpoint/2010/main" val="42746168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Reading / Vocabulary Development. Students understand new vocabulary and use it when reading and writing.[3.4]</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Third Grade ELAR</a:t>
            </a:r>
            <a:endParaRPr lang="en-US" dirty="0"/>
          </a:p>
        </p:txBody>
      </p:sp>
    </p:spTree>
    <p:extLst>
      <p:ext uri="{BB962C8B-B14F-4D97-AF65-F5344CB8AC3E}">
        <p14:creationId xmlns:p14="http://schemas.microsoft.com/office/powerpoint/2010/main" val="292951565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lnSpcReduction="10000"/>
          </a:bodyPr>
          <a:lstStyle/>
          <a:p>
            <a:r>
              <a:rPr lang="en-US" dirty="0"/>
              <a:t>identify the meaning of common prefixes (e.g., </a:t>
            </a:r>
            <a:r>
              <a:rPr lang="en-US" dirty="0" smtClean="0"/>
              <a:t>in-</a:t>
            </a:r>
            <a:r>
              <a:rPr lang="en-US" dirty="0"/>
              <a:t>, dis-) and suffixes (e.g., -full, -less), and know how they change the meaning of roots</a:t>
            </a:r>
            <a:r>
              <a:rPr lang="en-US" dirty="0" smtClean="0"/>
              <a:t>. [</a:t>
            </a:r>
            <a:r>
              <a:rPr lang="en-US" dirty="0"/>
              <a:t>3.4A]</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Third Grade ELAR</a:t>
            </a:r>
            <a:endParaRPr lang="en-US" dirty="0"/>
          </a:p>
        </p:txBody>
      </p:sp>
    </p:spTree>
    <p:extLst>
      <p:ext uri="{BB962C8B-B14F-4D97-AF65-F5344CB8AC3E}">
        <p14:creationId xmlns:p14="http://schemas.microsoft.com/office/powerpoint/2010/main" val="164332522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use context to determine the relevant meaning of unfamiliar words or distinguish among multiple meaning words and homographs.[3.4B]</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Third Grade ELAR</a:t>
            </a:r>
            <a:endParaRPr lang="en-US" dirty="0"/>
          </a:p>
        </p:txBody>
      </p:sp>
    </p:spTree>
    <p:extLst>
      <p:ext uri="{BB962C8B-B14F-4D97-AF65-F5344CB8AC3E}">
        <p14:creationId xmlns:p14="http://schemas.microsoft.com/office/powerpoint/2010/main" val="117446355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identify and use antonyms, synonyms, homographs, and homophones.[3.4C]</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Third Grade ELAR</a:t>
            </a:r>
            <a:endParaRPr lang="en-US" dirty="0"/>
          </a:p>
        </p:txBody>
      </p:sp>
    </p:spTree>
    <p:extLst>
      <p:ext uri="{BB962C8B-B14F-4D97-AF65-F5344CB8AC3E}">
        <p14:creationId xmlns:p14="http://schemas.microsoft.com/office/powerpoint/2010/main" val="14682226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identify and apply playful uses of language (e.g., tongue twisters, palindromes, riddles).[3.4D]</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Third Grade ELAR</a:t>
            </a:r>
            <a:endParaRPr lang="en-US" dirty="0"/>
          </a:p>
        </p:txBody>
      </p:sp>
    </p:spTree>
    <p:extLst>
      <p:ext uri="{BB962C8B-B14F-4D97-AF65-F5344CB8AC3E}">
        <p14:creationId xmlns:p14="http://schemas.microsoft.com/office/powerpoint/2010/main" val="107861705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92500"/>
          </a:bodyPr>
          <a:lstStyle/>
          <a:p>
            <a:r>
              <a:rPr lang="en-US" dirty="0"/>
              <a:t>alphabetize a series of words to the third letter and use a dictionary or a glossary to determine the meanings, syllabication, and pronunciation of unknown words.[3.4E]</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Third Grade ELAR</a:t>
            </a:r>
            <a:endParaRPr lang="en-US" dirty="0"/>
          </a:p>
        </p:txBody>
      </p:sp>
    </p:spTree>
    <p:extLst>
      <p:ext uri="{BB962C8B-B14F-4D97-AF65-F5344CB8AC3E}">
        <p14:creationId xmlns:p14="http://schemas.microsoft.com/office/powerpoint/2010/main" val="273210620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77500" lnSpcReduction="20000"/>
          </a:bodyPr>
          <a:lstStyle/>
          <a:p>
            <a:r>
              <a:rPr lang="en-US" dirty="0"/>
              <a:t>Reading / Comprehension of Literary Text / Theme and Genre. Students analyze, make inferences and draw conclusions about theme and genre in different cultural, historical, and contemporary contexts and provide evidence from the text to support their </a:t>
            </a:r>
            <a:r>
              <a:rPr lang="en-US" dirty="0" smtClean="0"/>
              <a:t>understanding.[3.5</a:t>
            </a:r>
            <a:r>
              <a:rPr lang="en-US" dirty="0"/>
              <a:t>]</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Third Grade ELAR</a:t>
            </a:r>
            <a:endParaRPr lang="en-US" dirty="0"/>
          </a:p>
        </p:txBody>
      </p:sp>
    </p:spTree>
    <p:extLst>
      <p:ext uri="{BB962C8B-B14F-4D97-AF65-F5344CB8AC3E}">
        <p14:creationId xmlns:p14="http://schemas.microsoft.com/office/powerpoint/2010/main" val="1163545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85000" lnSpcReduction="10000"/>
          </a:bodyPr>
          <a:lstStyle/>
          <a:p>
            <a:r>
              <a:rPr lang="en-US" dirty="0"/>
              <a:t>decode multisyllabic words in context and independent of context by applying common spelling patterns including dropping the final "e" and add endings such as -</a:t>
            </a:r>
            <a:r>
              <a:rPr lang="en-US" dirty="0" err="1"/>
              <a:t>ing</a:t>
            </a:r>
            <a:r>
              <a:rPr lang="en-US" dirty="0"/>
              <a:t>, -</a:t>
            </a:r>
            <a:r>
              <a:rPr lang="en-US" dirty="0" err="1"/>
              <a:t>ed</a:t>
            </a:r>
            <a:r>
              <a:rPr lang="en-US" dirty="0"/>
              <a:t>, or -able (e.g., use, using, used, usable).[3.1Ai]</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Third Grade ELAR</a:t>
            </a:r>
            <a:endParaRPr lang="en-US" dirty="0"/>
          </a:p>
        </p:txBody>
      </p:sp>
    </p:spTree>
    <p:extLst>
      <p:ext uri="{BB962C8B-B14F-4D97-AF65-F5344CB8AC3E}">
        <p14:creationId xmlns:p14="http://schemas.microsoft.com/office/powerpoint/2010/main" val="237551840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paraphrase the themes and supporting details of fables, legends, myths, or stories</a:t>
            </a:r>
            <a:r>
              <a:rPr lang="en-US" dirty="0" smtClean="0"/>
              <a:t>. [</a:t>
            </a:r>
            <a:r>
              <a:rPr lang="en-US" dirty="0"/>
              <a:t>3.5A]</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Third Grade ELAR</a:t>
            </a:r>
            <a:endParaRPr lang="en-US" dirty="0"/>
          </a:p>
        </p:txBody>
      </p:sp>
    </p:spTree>
    <p:extLst>
      <p:ext uri="{BB962C8B-B14F-4D97-AF65-F5344CB8AC3E}">
        <p14:creationId xmlns:p14="http://schemas.microsoft.com/office/powerpoint/2010/main" val="401398018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compare and contrast the settings in myths and traditional folktales.[3.5B]</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Third Grade ELAR</a:t>
            </a:r>
            <a:endParaRPr lang="en-US" dirty="0"/>
          </a:p>
        </p:txBody>
      </p:sp>
    </p:spTree>
    <p:extLst>
      <p:ext uri="{BB962C8B-B14F-4D97-AF65-F5344CB8AC3E}">
        <p14:creationId xmlns:p14="http://schemas.microsoft.com/office/powerpoint/2010/main" val="85233467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85000" lnSpcReduction="10000"/>
          </a:bodyPr>
          <a:lstStyle/>
          <a:p>
            <a:r>
              <a:rPr lang="en-US" dirty="0"/>
              <a:t>Reading / Comprehension of Literary Text / Poetry. Students understand, make inferences and draw conclusions about the structure and elements of poetry and provide evidence from text to support their understanding.[3.6]</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Third Grade ELAR</a:t>
            </a:r>
            <a:endParaRPr lang="en-US" dirty="0"/>
          </a:p>
        </p:txBody>
      </p:sp>
    </p:spTree>
    <p:extLst>
      <p:ext uri="{BB962C8B-B14F-4D97-AF65-F5344CB8AC3E}">
        <p14:creationId xmlns:p14="http://schemas.microsoft.com/office/powerpoint/2010/main" val="424733285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lnSpcReduction="10000"/>
          </a:bodyPr>
          <a:lstStyle/>
          <a:p>
            <a:r>
              <a:rPr lang="en-US" dirty="0"/>
              <a:t>describe the characteristics of various forms of poetry and how they create imagery (e.g., narrative poetry, lyrical poetry, humorous poetry, free verse).[3.6A]</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Third Grade ELAR</a:t>
            </a:r>
            <a:endParaRPr lang="en-US" dirty="0"/>
          </a:p>
        </p:txBody>
      </p:sp>
    </p:spTree>
    <p:extLst>
      <p:ext uri="{BB962C8B-B14F-4D97-AF65-F5344CB8AC3E}">
        <p14:creationId xmlns:p14="http://schemas.microsoft.com/office/powerpoint/2010/main" val="413796000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85000" lnSpcReduction="10000"/>
          </a:bodyPr>
          <a:lstStyle/>
          <a:p>
            <a:r>
              <a:rPr lang="en-US" dirty="0"/>
              <a:t>Reading / Comprehension of Literary Text / Drama. Students understand, make inferences and draw conclusions about the structure and elements of drama provide evidence from text to support their understanding</a:t>
            </a:r>
            <a:r>
              <a:rPr lang="en-US" dirty="0" smtClean="0"/>
              <a:t>.[</a:t>
            </a:r>
            <a:r>
              <a:rPr lang="en-US" dirty="0"/>
              <a:t>3.7]</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Third Grade ELAR</a:t>
            </a:r>
            <a:endParaRPr lang="en-US" dirty="0"/>
          </a:p>
        </p:txBody>
      </p:sp>
    </p:spTree>
    <p:extLst>
      <p:ext uri="{BB962C8B-B14F-4D97-AF65-F5344CB8AC3E}">
        <p14:creationId xmlns:p14="http://schemas.microsoft.com/office/powerpoint/2010/main" val="303938807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explain the elements of </a:t>
            </a:r>
            <a:r>
              <a:rPr lang="en-US" dirty="0" smtClean="0"/>
              <a:t>plot. [</a:t>
            </a:r>
            <a:r>
              <a:rPr lang="en-US" dirty="0"/>
              <a:t>3.7A]</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Third Grade ELAR</a:t>
            </a:r>
            <a:endParaRPr lang="en-US" dirty="0"/>
          </a:p>
        </p:txBody>
      </p:sp>
    </p:spTree>
    <p:extLst>
      <p:ext uri="{BB962C8B-B14F-4D97-AF65-F5344CB8AC3E}">
        <p14:creationId xmlns:p14="http://schemas.microsoft.com/office/powerpoint/2010/main" val="223617552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85000" lnSpcReduction="10000"/>
          </a:bodyPr>
          <a:lstStyle/>
          <a:p>
            <a:r>
              <a:rPr lang="en-US" dirty="0"/>
              <a:t>Reading / Comprehension of Literary Text / Fiction. Students understand, make inferences and draw conclusions about the structure and elements of fiction and provide evidence from text to support their understanding.[3.8]</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Third Grade ELAR</a:t>
            </a:r>
            <a:endParaRPr lang="en-US" dirty="0"/>
          </a:p>
        </p:txBody>
      </p:sp>
    </p:spTree>
    <p:extLst>
      <p:ext uri="{BB962C8B-B14F-4D97-AF65-F5344CB8AC3E}">
        <p14:creationId xmlns:p14="http://schemas.microsoft.com/office/powerpoint/2010/main" val="233290349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sequence and summarize the plot's main events and explain their influence on future events.[3.8A]</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Third Grade ELAR</a:t>
            </a:r>
            <a:endParaRPr lang="en-US" dirty="0"/>
          </a:p>
        </p:txBody>
      </p:sp>
    </p:spTree>
    <p:extLst>
      <p:ext uri="{BB962C8B-B14F-4D97-AF65-F5344CB8AC3E}">
        <p14:creationId xmlns:p14="http://schemas.microsoft.com/office/powerpoint/2010/main" val="363379969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describe the interaction of characters including their relationships and the changes they undergo.[3.8B]</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Third Grade ELAR</a:t>
            </a:r>
            <a:endParaRPr lang="en-US" dirty="0"/>
          </a:p>
        </p:txBody>
      </p:sp>
    </p:spTree>
    <p:extLst>
      <p:ext uri="{BB962C8B-B14F-4D97-AF65-F5344CB8AC3E}">
        <p14:creationId xmlns:p14="http://schemas.microsoft.com/office/powerpoint/2010/main" val="20828177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identify whether the narrator or speaker of a story is first or third person.[3.8C]</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Third Grade ELAR</a:t>
            </a:r>
            <a:endParaRPr lang="en-US" dirty="0"/>
          </a:p>
        </p:txBody>
      </p:sp>
    </p:spTree>
    <p:extLst>
      <p:ext uri="{BB962C8B-B14F-4D97-AF65-F5344CB8AC3E}">
        <p14:creationId xmlns:p14="http://schemas.microsoft.com/office/powerpoint/2010/main" val="23483409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85000" lnSpcReduction="10000"/>
          </a:bodyPr>
          <a:lstStyle/>
          <a:p>
            <a:r>
              <a:rPr lang="en-US" dirty="0"/>
              <a:t>decode multisyllabic words in context and independent of context by applying common spelling patterns including doubling final consonants when adding an ending (e.g., hop to hopping).[3.1Aii]</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Third Grade ELAR</a:t>
            </a:r>
            <a:endParaRPr lang="en-US" dirty="0"/>
          </a:p>
        </p:txBody>
      </p:sp>
    </p:spTree>
    <p:extLst>
      <p:ext uri="{BB962C8B-B14F-4D97-AF65-F5344CB8AC3E}">
        <p14:creationId xmlns:p14="http://schemas.microsoft.com/office/powerpoint/2010/main" val="163271911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77500" lnSpcReduction="20000"/>
          </a:bodyPr>
          <a:lstStyle/>
          <a:p>
            <a:r>
              <a:rPr lang="en-US" dirty="0"/>
              <a:t>Reading / Comprehension of Literary Text / Literary Nonfiction. Students understand, make inferences and draw conclusions about the varied structural patterns and features of literary nonfiction and respond by providing evidence from text to support their understanding.[3.9]</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Third Grade ELAR</a:t>
            </a:r>
            <a:endParaRPr lang="en-US" dirty="0"/>
          </a:p>
        </p:txBody>
      </p:sp>
    </p:spTree>
    <p:extLst>
      <p:ext uri="{BB962C8B-B14F-4D97-AF65-F5344CB8AC3E}">
        <p14:creationId xmlns:p14="http://schemas.microsoft.com/office/powerpoint/2010/main" val="59695119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explain the difference in point of view between a biography and autobiography.[3.9A]</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Third Grade ELAR</a:t>
            </a:r>
            <a:endParaRPr lang="en-US" dirty="0"/>
          </a:p>
        </p:txBody>
      </p:sp>
    </p:spTree>
    <p:extLst>
      <p:ext uri="{BB962C8B-B14F-4D97-AF65-F5344CB8AC3E}">
        <p14:creationId xmlns:p14="http://schemas.microsoft.com/office/powerpoint/2010/main" val="243538535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77500" lnSpcReduction="20000"/>
          </a:bodyPr>
          <a:lstStyle/>
          <a:p>
            <a:r>
              <a:rPr lang="en-US" dirty="0"/>
              <a:t>Reading / Comprehension of Literary Text / Sensory Language. Students understand, make inferences and draw conclusions about how an author's sensory language creates imagery in literary text and provide evidence from text to support their understanding</a:t>
            </a:r>
            <a:r>
              <a:rPr lang="en-US" dirty="0" smtClean="0"/>
              <a:t>. [</a:t>
            </a:r>
            <a:r>
              <a:rPr lang="en-US" dirty="0"/>
              <a:t>3.10]</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Third Grade ELAR</a:t>
            </a:r>
            <a:endParaRPr lang="en-US" dirty="0"/>
          </a:p>
        </p:txBody>
      </p:sp>
    </p:spTree>
    <p:extLst>
      <p:ext uri="{BB962C8B-B14F-4D97-AF65-F5344CB8AC3E}">
        <p14:creationId xmlns:p14="http://schemas.microsoft.com/office/powerpoint/2010/main" val="197601829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identify language that creates a graphic visual experience and appeals to the senses</a:t>
            </a:r>
            <a:r>
              <a:rPr lang="en-US" dirty="0" smtClean="0"/>
              <a:t>. [</a:t>
            </a:r>
            <a:r>
              <a:rPr lang="en-US" dirty="0"/>
              <a:t>3.10A]</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Third Grade ELAR</a:t>
            </a:r>
            <a:endParaRPr lang="en-US" dirty="0"/>
          </a:p>
        </p:txBody>
      </p:sp>
    </p:spTree>
    <p:extLst>
      <p:ext uri="{BB962C8B-B14F-4D97-AF65-F5344CB8AC3E}">
        <p14:creationId xmlns:p14="http://schemas.microsoft.com/office/powerpoint/2010/main" val="53197921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lnSpcReduction="10000"/>
          </a:bodyPr>
          <a:lstStyle/>
          <a:p>
            <a:r>
              <a:rPr lang="en-US" dirty="0"/>
              <a:t>Reading / Comprehension of Text / Independent Reading. Students read independently for sustained periods of time and produce evidence of their reading.[3.11]</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Third Grade ELAR</a:t>
            </a:r>
            <a:endParaRPr lang="en-US" dirty="0"/>
          </a:p>
        </p:txBody>
      </p:sp>
    </p:spTree>
    <p:extLst>
      <p:ext uri="{BB962C8B-B14F-4D97-AF65-F5344CB8AC3E}">
        <p14:creationId xmlns:p14="http://schemas.microsoft.com/office/powerpoint/2010/main" val="326953432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85000" lnSpcReduction="10000"/>
          </a:bodyPr>
          <a:lstStyle/>
          <a:p>
            <a:r>
              <a:rPr lang="en-US" dirty="0"/>
              <a:t>read independently for a sustained period of time and paraphrase what the reading was about, maintaining meaning and logical order (e.g., generate a reading log or journal; participate in book talks).[3.11A]</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Third Grade ELAR</a:t>
            </a:r>
            <a:endParaRPr lang="en-US" dirty="0"/>
          </a:p>
        </p:txBody>
      </p:sp>
    </p:spTree>
    <p:extLst>
      <p:ext uri="{BB962C8B-B14F-4D97-AF65-F5344CB8AC3E}">
        <p14:creationId xmlns:p14="http://schemas.microsoft.com/office/powerpoint/2010/main" val="271532110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77500" lnSpcReduction="20000"/>
          </a:bodyPr>
          <a:lstStyle/>
          <a:p>
            <a:r>
              <a:rPr lang="en-US" dirty="0"/>
              <a:t>Reading / Comprehension of Informational Text / Culture and History. Students analyze, make inferences and draw conclusions about the author's purpose in cultural, historical, and contemporary contexts and provide evidence from the text to support their </a:t>
            </a:r>
            <a:r>
              <a:rPr lang="en-US" dirty="0" smtClean="0"/>
              <a:t>understanding.[3.12</a:t>
            </a:r>
            <a:r>
              <a:rPr lang="en-US" dirty="0"/>
              <a:t>]</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Third Grade ELAR</a:t>
            </a:r>
            <a:endParaRPr lang="en-US" dirty="0"/>
          </a:p>
        </p:txBody>
      </p:sp>
    </p:spTree>
    <p:extLst>
      <p:ext uri="{BB962C8B-B14F-4D97-AF65-F5344CB8AC3E}">
        <p14:creationId xmlns:p14="http://schemas.microsoft.com/office/powerpoint/2010/main" val="204749061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identify the topic and locate the author's stated purposes in writing the text.[3.12A]</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Third Grade ELAR</a:t>
            </a:r>
            <a:endParaRPr lang="en-US" dirty="0"/>
          </a:p>
        </p:txBody>
      </p:sp>
    </p:spTree>
    <p:extLst>
      <p:ext uri="{BB962C8B-B14F-4D97-AF65-F5344CB8AC3E}">
        <p14:creationId xmlns:p14="http://schemas.microsoft.com/office/powerpoint/2010/main" val="399684010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85000" lnSpcReduction="10000"/>
          </a:bodyPr>
          <a:lstStyle/>
          <a:p>
            <a:r>
              <a:rPr lang="en-US" dirty="0"/>
              <a:t>Reading / Comprehension of Informational Text / Expository Text. Students analyze, make inferences and draw conclusions about expository text and provide evidence from text to support their understanding.[3.13]</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Third Grade ELAR</a:t>
            </a:r>
            <a:endParaRPr lang="en-US" dirty="0"/>
          </a:p>
        </p:txBody>
      </p:sp>
    </p:spTree>
    <p:extLst>
      <p:ext uri="{BB962C8B-B14F-4D97-AF65-F5344CB8AC3E}">
        <p14:creationId xmlns:p14="http://schemas.microsoft.com/office/powerpoint/2010/main" val="274377476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identify the details or facts that support the main idea</a:t>
            </a:r>
            <a:r>
              <a:rPr lang="en-US" dirty="0" smtClean="0"/>
              <a:t>. [</a:t>
            </a:r>
            <a:r>
              <a:rPr lang="en-US" dirty="0"/>
              <a:t>3.13A]</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Third Grade ELAR</a:t>
            </a:r>
            <a:endParaRPr lang="en-US" dirty="0"/>
          </a:p>
        </p:txBody>
      </p:sp>
    </p:spTree>
    <p:extLst>
      <p:ext uri="{BB962C8B-B14F-4D97-AF65-F5344CB8AC3E}">
        <p14:creationId xmlns:p14="http://schemas.microsoft.com/office/powerpoint/2010/main" val="29841970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lnSpcReduction="10000"/>
          </a:bodyPr>
          <a:lstStyle/>
          <a:p>
            <a:r>
              <a:rPr lang="en-US" dirty="0"/>
              <a:t>decode multisyllabic words in context and independent of context by applying common spelling patterns including changing the final "y" to "</a:t>
            </a:r>
            <a:r>
              <a:rPr lang="en-US" dirty="0" err="1"/>
              <a:t>i</a:t>
            </a:r>
            <a:r>
              <a:rPr lang="en-US" dirty="0"/>
              <a:t>" (e.g., baby to babies).[3.1Aiii]</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Third Grade ELAR</a:t>
            </a:r>
            <a:endParaRPr lang="en-US" dirty="0"/>
          </a:p>
        </p:txBody>
      </p:sp>
    </p:spTree>
    <p:extLst>
      <p:ext uri="{BB962C8B-B14F-4D97-AF65-F5344CB8AC3E}">
        <p14:creationId xmlns:p14="http://schemas.microsoft.com/office/powerpoint/2010/main" val="139581939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draw conclusions from the facts presented in text and support those assertions with textual evidence.[3.13B]</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Third Grade ELAR</a:t>
            </a:r>
            <a:endParaRPr lang="en-US" dirty="0"/>
          </a:p>
        </p:txBody>
      </p:sp>
    </p:spTree>
    <p:extLst>
      <p:ext uri="{BB962C8B-B14F-4D97-AF65-F5344CB8AC3E}">
        <p14:creationId xmlns:p14="http://schemas.microsoft.com/office/powerpoint/2010/main" val="282217754"/>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identify explicit cause and effect relationships among ideas in texts.[3.13C]</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Third Grade ELAR</a:t>
            </a:r>
            <a:endParaRPr lang="en-US" dirty="0"/>
          </a:p>
        </p:txBody>
      </p:sp>
    </p:spTree>
    <p:extLst>
      <p:ext uri="{BB962C8B-B14F-4D97-AF65-F5344CB8AC3E}">
        <p14:creationId xmlns:p14="http://schemas.microsoft.com/office/powerpoint/2010/main" val="32138286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lnSpcReduction="10000"/>
          </a:bodyPr>
          <a:lstStyle/>
          <a:p>
            <a:r>
              <a:rPr lang="en-US" dirty="0"/>
              <a:t>use text features (e.g., bold print, captions, key words, italics) to locate information and make and verify predictions about contents of text.[3.13D]</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Third Grade ELAR</a:t>
            </a:r>
            <a:endParaRPr lang="en-US" dirty="0"/>
          </a:p>
        </p:txBody>
      </p:sp>
    </p:spTree>
    <p:extLst>
      <p:ext uri="{BB962C8B-B14F-4D97-AF65-F5344CB8AC3E}">
        <p14:creationId xmlns:p14="http://schemas.microsoft.com/office/powerpoint/2010/main" val="331819316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85000" lnSpcReduction="10000"/>
          </a:bodyPr>
          <a:lstStyle/>
          <a:p>
            <a:r>
              <a:rPr lang="en-US" dirty="0"/>
              <a:t>Reading / Comprehension of Informational Text / Persuasive Text. Students analyze, make inferences and draw conclusions about persuasive text and provide evidence from text to support their analysis.[3.14]</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Third Grade ELAR</a:t>
            </a:r>
            <a:endParaRPr lang="en-US" dirty="0"/>
          </a:p>
        </p:txBody>
      </p:sp>
    </p:spTree>
    <p:extLst>
      <p:ext uri="{BB962C8B-B14F-4D97-AF65-F5344CB8AC3E}">
        <p14:creationId xmlns:p14="http://schemas.microsoft.com/office/powerpoint/2010/main" val="2453208126"/>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identify what the author is trying to persuade the reader to think or do.[3.14A]</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Third Grade ELAR</a:t>
            </a:r>
            <a:endParaRPr lang="en-US" dirty="0"/>
          </a:p>
        </p:txBody>
      </p:sp>
    </p:spTree>
    <p:extLst>
      <p:ext uri="{BB962C8B-B14F-4D97-AF65-F5344CB8AC3E}">
        <p14:creationId xmlns:p14="http://schemas.microsoft.com/office/powerpoint/2010/main" val="3941879255"/>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lnSpcReduction="10000"/>
          </a:bodyPr>
          <a:lstStyle/>
          <a:p>
            <a:r>
              <a:rPr lang="en-US" dirty="0"/>
              <a:t>Reading / Comprehension of Informational Text / Procedural Texts. Students understand how to glean and use information in procedural texts and documents.[3.15]</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Third Grade ELAR</a:t>
            </a:r>
            <a:endParaRPr lang="en-US" dirty="0"/>
          </a:p>
        </p:txBody>
      </p:sp>
    </p:spTree>
    <p:extLst>
      <p:ext uri="{BB962C8B-B14F-4D97-AF65-F5344CB8AC3E}">
        <p14:creationId xmlns:p14="http://schemas.microsoft.com/office/powerpoint/2010/main" val="730487056"/>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follow and explain a set of written multi-step directions</a:t>
            </a:r>
            <a:r>
              <a:rPr lang="en-US" dirty="0" smtClean="0"/>
              <a:t>. [</a:t>
            </a:r>
            <a:r>
              <a:rPr lang="en-US" dirty="0"/>
              <a:t>3.15A]</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Third Grade ELAR</a:t>
            </a:r>
            <a:endParaRPr lang="en-US" dirty="0"/>
          </a:p>
        </p:txBody>
      </p:sp>
    </p:spTree>
    <p:extLst>
      <p:ext uri="{BB962C8B-B14F-4D97-AF65-F5344CB8AC3E}">
        <p14:creationId xmlns:p14="http://schemas.microsoft.com/office/powerpoint/2010/main" val="3444564485"/>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locate and use specific information in graphic features of text.[3.15B]</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Third Grade ELAR</a:t>
            </a:r>
            <a:endParaRPr lang="en-US" dirty="0"/>
          </a:p>
        </p:txBody>
      </p:sp>
    </p:spTree>
    <p:extLst>
      <p:ext uri="{BB962C8B-B14F-4D97-AF65-F5344CB8AC3E}">
        <p14:creationId xmlns:p14="http://schemas.microsoft.com/office/powerpoint/2010/main" val="3151288785"/>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77500" lnSpcReduction="20000"/>
          </a:bodyPr>
          <a:lstStyle/>
          <a:p>
            <a:r>
              <a:rPr lang="en-US" dirty="0"/>
              <a:t>Reading / Media Literacy. Students use comprehension skills to analyze how words, images, graphics, and sounds work together in various forms to impact meaning. Students will continue to apply earlier standards with greater depth in increasingly more complex texts.[3.16]</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Third Grade ELAR</a:t>
            </a:r>
            <a:endParaRPr lang="en-US" dirty="0"/>
          </a:p>
        </p:txBody>
      </p:sp>
    </p:spTree>
    <p:extLst>
      <p:ext uri="{BB962C8B-B14F-4D97-AF65-F5344CB8AC3E}">
        <p14:creationId xmlns:p14="http://schemas.microsoft.com/office/powerpoint/2010/main" val="3333907470"/>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understand how communication changes when moving from one genre of media to another</a:t>
            </a:r>
            <a:r>
              <a:rPr lang="en-US" dirty="0" smtClean="0"/>
              <a:t>. [</a:t>
            </a:r>
            <a:r>
              <a:rPr lang="en-US" dirty="0"/>
              <a:t>3.16A]</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Third Grade ELAR</a:t>
            </a:r>
            <a:endParaRPr lang="en-US" dirty="0"/>
          </a:p>
        </p:txBody>
      </p:sp>
    </p:spTree>
    <p:extLst>
      <p:ext uri="{BB962C8B-B14F-4D97-AF65-F5344CB8AC3E}">
        <p14:creationId xmlns:p14="http://schemas.microsoft.com/office/powerpoint/2010/main" val="37041886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85000" lnSpcReduction="10000"/>
          </a:bodyPr>
          <a:lstStyle/>
          <a:p>
            <a:r>
              <a:rPr lang="en-US" dirty="0"/>
              <a:t>decode multisyllabic words in context and independent of context by applying common spelling patterns including using knowledge of common prefixes and suffixes (e.g., dis-, -</a:t>
            </a:r>
            <a:r>
              <a:rPr lang="en-US" dirty="0" err="1"/>
              <a:t>ly</a:t>
            </a:r>
            <a:r>
              <a:rPr lang="en-US" dirty="0"/>
              <a:t>).[3.1Aiv]</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Third Grade ELAR</a:t>
            </a:r>
            <a:endParaRPr lang="en-US" dirty="0"/>
          </a:p>
        </p:txBody>
      </p:sp>
    </p:spTree>
    <p:extLst>
      <p:ext uri="{BB962C8B-B14F-4D97-AF65-F5344CB8AC3E}">
        <p14:creationId xmlns:p14="http://schemas.microsoft.com/office/powerpoint/2010/main" val="1936505316"/>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explain how various design techniques used in media influence the message (e.g., shape, color, sound).[3.16B]</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Third Grade ELAR</a:t>
            </a:r>
            <a:endParaRPr lang="en-US" dirty="0"/>
          </a:p>
        </p:txBody>
      </p:sp>
    </p:spTree>
    <p:extLst>
      <p:ext uri="{BB962C8B-B14F-4D97-AF65-F5344CB8AC3E}">
        <p14:creationId xmlns:p14="http://schemas.microsoft.com/office/powerpoint/2010/main" val="969035995"/>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lnSpcReduction="10000"/>
          </a:bodyPr>
          <a:lstStyle/>
          <a:p>
            <a:r>
              <a:rPr lang="en-US" dirty="0"/>
              <a:t>compare various written conventions used for digital media (e.g., language in an informal e-mail vs. language in a web-based news article</a:t>
            </a:r>
            <a:r>
              <a:rPr lang="en-US" dirty="0" smtClean="0"/>
              <a:t>). [</a:t>
            </a:r>
            <a:r>
              <a:rPr lang="en-US" dirty="0"/>
              <a:t>3.16C]</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Third Grade ELAR</a:t>
            </a:r>
            <a:endParaRPr lang="en-US" dirty="0"/>
          </a:p>
        </p:txBody>
      </p:sp>
    </p:spTree>
    <p:extLst>
      <p:ext uri="{BB962C8B-B14F-4D97-AF65-F5344CB8AC3E}">
        <p14:creationId xmlns:p14="http://schemas.microsoft.com/office/powerpoint/2010/main" val="3872279724"/>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lnSpcReduction="10000"/>
          </a:bodyPr>
          <a:lstStyle/>
          <a:p>
            <a:r>
              <a:rPr lang="en-US" dirty="0"/>
              <a:t>Writing / Literary Texts. Students write literary texts to express their ideas and feelings about real or imagined people, events, and ideas</a:t>
            </a:r>
            <a:r>
              <a:rPr lang="en-US" dirty="0" smtClean="0"/>
              <a:t>. [</a:t>
            </a:r>
            <a:r>
              <a:rPr lang="en-US" dirty="0"/>
              <a:t>3.18]</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Third Grade ELAR</a:t>
            </a:r>
            <a:endParaRPr lang="en-US" dirty="0"/>
          </a:p>
        </p:txBody>
      </p:sp>
    </p:spTree>
    <p:extLst>
      <p:ext uri="{BB962C8B-B14F-4D97-AF65-F5344CB8AC3E}">
        <p14:creationId xmlns:p14="http://schemas.microsoft.com/office/powerpoint/2010/main" val="2503799068"/>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write imaginative stories that build the plot to a climax and contain details about the characters and setting.[3.18A]</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Third Grade ELAR</a:t>
            </a:r>
            <a:endParaRPr lang="en-US" dirty="0"/>
          </a:p>
        </p:txBody>
      </p:sp>
    </p:spTree>
    <p:extLst>
      <p:ext uri="{BB962C8B-B14F-4D97-AF65-F5344CB8AC3E}">
        <p14:creationId xmlns:p14="http://schemas.microsoft.com/office/powerpoint/2010/main" val="4277173015"/>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write poems that convey sensory details using the conventions of poetry (e.g., rhyme, meter, patterns of verse).[3.18B]</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Third Grade ELAR</a:t>
            </a:r>
            <a:endParaRPr lang="en-US" dirty="0"/>
          </a:p>
        </p:txBody>
      </p:sp>
    </p:spTree>
    <p:extLst>
      <p:ext uri="{BB962C8B-B14F-4D97-AF65-F5344CB8AC3E}">
        <p14:creationId xmlns:p14="http://schemas.microsoft.com/office/powerpoint/2010/main" val="1031495410"/>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Writing. Students write about their own experiences.[3.19]</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Third Grade ELAR</a:t>
            </a:r>
            <a:endParaRPr lang="en-US" dirty="0"/>
          </a:p>
        </p:txBody>
      </p:sp>
    </p:spTree>
    <p:extLst>
      <p:ext uri="{BB962C8B-B14F-4D97-AF65-F5344CB8AC3E}">
        <p14:creationId xmlns:p14="http://schemas.microsoft.com/office/powerpoint/2010/main" val="1752149341"/>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write about important personal experiences.[3.19A]</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Third Grade ELAR</a:t>
            </a:r>
            <a:endParaRPr lang="en-US" dirty="0"/>
          </a:p>
        </p:txBody>
      </p:sp>
    </p:spTree>
    <p:extLst>
      <p:ext uri="{BB962C8B-B14F-4D97-AF65-F5344CB8AC3E}">
        <p14:creationId xmlns:p14="http://schemas.microsoft.com/office/powerpoint/2010/main" val="1352067465"/>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85000" lnSpcReduction="10000"/>
          </a:bodyPr>
          <a:lstStyle/>
          <a:p>
            <a:r>
              <a:rPr lang="en-US" dirty="0"/>
              <a:t>Writing / Expository and Procedural Texts. Students write expository and procedural or work-related texts to communicate ideas and information to specific audiences for specific purposes.[3.20]</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Third Grade ELAR</a:t>
            </a:r>
            <a:endParaRPr lang="en-US" dirty="0"/>
          </a:p>
        </p:txBody>
      </p:sp>
    </p:spTree>
    <p:extLst>
      <p:ext uri="{BB962C8B-B14F-4D97-AF65-F5344CB8AC3E}">
        <p14:creationId xmlns:p14="http://schemas.microsoft.com/office/powerpoint/2010/main" val="2735689891"/>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create brief compositions that[3.20A]</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Third Grade ELAR</a:t>
            </a:r>
            <a:endParaRPr lang="en-US" dirty="0"/>
          </a:p>
        </p:txBody>
      </p:sp>
    </p:spTree>
    <p:extLst>
      <p:ext uri="{BB962C8B-B14F-4D97-AF65-F5344CB8AC3E}">
        <p14:creationId xmlns:p14="http://schemas.microsoft.com/office/powerpoint/2010/main" val="3581146986"/>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create brief compositions that establish a central idea in a topic sentence.[3.20Ai]</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Third Grade ELAR</a:t>
            </a:r>
            <a:endParaRPr lang="en-US" dirty="0"/>
          </a:p>
        </p:txBody>
      </p:sp>
    </p:spTree>
    <p:extLst>
      <p:ext uri="{BB962C8B-B14F-4D97-AF65-F5344CB8AC3E}">
        <p14:creationId xmlns:p14="http://schemas.microsoft.com/office/powerpoint/2010/main" val="31785772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85000" lnSpcReduction="10000"/>
          </a:bodyPr>
          <a:lstStyle/>
          <a:p>
            <a:r>
              <a:rPr lang="en-US" dirty="0"/>
              <a:t>decode multisyllabic words in context and independent of context by applying common spelling patterns including using knowledge of derivational affixes (e.g., -de, -</a:t>
            </a:r>
            <a:r>
              <a:rPr lang="en-US" dirty="0" err="1"/>
              <a:t>ful</a:t>
            </a:r>
            <a:r>
              <a:rPr lang="en-US" dirty="0"/>
              <a:t>, -able).[3.1Av]</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Third Grade ELAR</a:t>
            </a:r>
            <a:endParaRPr lang="en-US" dirty="0"/>
          </a:p>
        </p:txBody>
      </p:sp>
    </p:spTree>
    <p:extLst>
      <p:ext uri="{BB962C8B-B14F-4D97-AF65-F5344CB8AC3E}">
        <p14:creationId xmlns:p14="http://schemas.microsoft.com/office/powerpoint/2010/main" val="1395725816"/>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create brief compositions that include supporting sentences with simple facts, details, and explanations.[3.20Aii]</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Third Grade ELAR</a:t>
            </a:r>
            <a:endParaRPr lang="en-US" dirty="0"/>
          </a:p>
        </p:txBody>
      </p:sp>
    </p:spTree>
    <p:extLst>
      <p:ext uri="{BB962C8B-B14F-4D97-AF65-F5344CB8AC3E}">
        <p14:creationId xmlns:p14="http://schemas.microsoft.com/office/powerpoint/2010/main" val="4259084761"/>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create brief compositions that contain a concluding statement</a:t>
            </a:r>
            <a:r>
              <a:rPr lang="en-US" dirty="0" smtClean="0"/>
              <a:t>.[</a:t>
            </a:r>
            <a:r>
              <a:rPr lang="en-US" dirty="0"/>
              <a:t>3.20Aiii]</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Third Grade ELAR</a:t>
            </a:r>
            <a:endParaRPr lang="en-US" dirty="0"/>
          </a:p>
        </p:txBody>
      </p:sp>
    </p:spTree>
    <p:extLst>
      <p:ext uri="{BB962C8B-B14F-4D97-AF65-F5344CB8AC3E}">
        <p14:creationId xmlns:p14="http://schemas.microsoft.com/office/powerpoint/2010/main" val="3639630715"/>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92500"/>
          </a:bodyPr>
          <a:lstStyle/>
          <a:p>
            <a:r>
              <a:rPr lang="en-US" dirty="0"/>
              <a:t>write letters whose language is tailored to the audience and purpose (e.g., a thank you note to a friend) and that use appropriate conventions (e.g., date, salutation, closing).[3.20B]</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Third Grade ELAR</a:t>
            </a:r>
            <a:endParaRPr lang="en-US" dirty="0"/>
          </a:p>
        </p:txBody>
      </p:sp>
    </p:spTree>
    <p:extLst>
      <p:ext uri="{BB962C8B-B14F-4D97-AF65-F5344CB8AC3E}">
        <p14:creationId xmlns:p14="http://schemas.microsoft.com/office/powerpoint/2010/main" val="2953945854"/>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write responses to literary or expository texts that demonstrate an understanding of the text.[3.20C]</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Third Grade ELAR</a:t>
            </a:r>
            <a:endParaRPr lang="en-US" dirty="0"/>
          </a:p>
        </p:txBody>
      </p:sp>
    </p:spTree>
    <p:extLst>
      <p:ext uri="{BB962C8B-B14F-4D97-AF65-F5344CB8AC3E}">
        <p14:creationId xmlns:p14="http://schemas.microsoft.com/office/powerpoint/2010/main" val="2411822767"/>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lnSpcReduction="10000"/>
          </a:bodyPr>
          <a:lstStyle/>
          <a:p>
            <a:r>
              <a:rPr lang="en-US" dirty="0"/>
              <a:t>Writing / Persuasive Texts. Students write persuasive texts to influence the attitudes or actions of a specific audience on specific issues.[3.21]</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Third Grade ELAR</a:t>
            </a:r>
            <a:endParaRPr lang="en-US" dirty="0"/>
          </a:p>
        </p:txBody>
      </p:sp>
    </p:spTree>
    <p:extLst>
      <p:ext uri="{BB962C8B-B14F-4D97-AF65-F5344CB8AC3E}">
        <p14:creationId xmlns:p14="http://schemas.microsoft.com/office/powerpoint/2010/main" val="280352318"/>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write persuasive essays for appropriate audiences that establish a position and use supporting details.[3.21A]</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Third Grade ELAR</a:t>
            </a:r>
            <a:endParaRPr lang="en-US" dirty="0"/>
          </a:p>
        </p:txBody>
      </p:sp>
    </p:spTree>
    <p:extLst>
      <p:ext uri="{BB962C8B-B14F-4D97-AF65-F5344CB8AC3E}">
        <p14:creationId xmlns:p14="http://schemas.microsoft.com/office/powerpoint/2010/main" val="3623235821"/>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85000" lnSpcReduction="10000"/>
          </a:bodyPr>
          <a:lstStyle/>
          <a:p>
            <a:r>
              <a:rPr lang="en-US" dirty="0"/>
              <a:t>Oral and Written Conventions / Conventions. Students understand the function of and use the conventions of academic language when speaking and writing. Students continue to apply earlier standards with greater complexity.[3.22]</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Third Grade ELAR</a:t>
            </a:r>
            <a:endParaRPr lang="en-US" dirty="0"/>
          </a:p>
        </p:txBody>
      </p:sp>
    </p:spTree>
    <p:extLst>
      <p:ext uri="{BB962C8B-B14F-4D97-AF65-F5344CB8AC3E}">
        <p14:creationId xmlns:p14="http://schemas.microsoft.com/office/powerpoint/2010/main" val="1352489308"/>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use and understand the function of the following parts of speech in the context of reading, writing, and </a:t>
            </a:r>
            <a:r>
              <a:rPr lang="en-US" dirty="0" smtClean="0"/>
              <a:t>speaking: [</a:t>
            </a:r>
            <a:r>
              <a:rPr lang="en-US" dirty="0"/>
              <a:t>3.22A]</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Third Grade ELAR</a:t>
            </a:r>
            <a:endParaRPr lang="en-US" dirty="0"/>
          </a:p>
        </p:txBody>
      </p:sp>
    </p:spTree>
    <p:extLst>
      <p:ext uri="{BB962C8B-B14F-4D97-AF65-F5344CB8AC3E}">
        <p14:creationId xmlns:p14="http://schemas.microsoft.com/office/powerpoint/2010/main" val="2156456647"/>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lnSpcReduction="10000"/>
          </a:bodyPr>
          <a:lstStyle/>
          <a:p>
            <a:r>
              <a:rPr lang="en-US" dirty="0"/>
              <a:t>use and understand the function of the following parts of speech in the context of reading, writing, and </a:t>
            </a:r>
            <a:r>
              <a:rPr lang="en-US" dirty="0" smtClean="0"/>
              <a:t>speaking: </a:t>
            </a:r>
            <a:r>
              <a:rPr lang="en-US" dirty="0"/>
              <a:t>verbs (past, present, and future).[3.22Ai]</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Third Grade ELAR</a:t>
            </a:r>
            <a:endParaRPr lang="en-US" dirty="0"/>
          </a:p>
        </p:txBody>
      </p:sp>
    </p:spTree>
    <p:extLst>
      <p:ext uri="{BB962C8B-B14F-4D97-AF65-F5344CB8AC3E}">
        <p14:creationId xmlns:p14="http://schemas.microsoft.com/office/powerpoint/2010/main" val="1468168804"/>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lnSpcReduction="10000"/>
          </a:bodyPr>
          <a:lstStyle/>
          <a:p>
            <a:r>
              <a:rPr lang="en-US" dirty="0"/>
              <a:t>use and understand the function of the following parts of speech in the context of reading, writing, and </a:t>
            </a:r>
            <a:r>
              <a:rPr lang="en-US" dirty="0" smtClean="0"/>
              <a:t>speaking: </a:t>
            </a:r>
            <a:r>
              <a:rPr lang="en-US" dirty="0"/>
              <a:t>nouns (singular / plural, common / proper).[3.22Aii]</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Third Grade ELAR</a:t>
            </a:r>
            <a:endParaRPr lang="en-US" dirty="0"/>
          </a:p>
        </p:txBody>
      </p:sp>
    </p:spTree>
    <p:extLst>
      <p:ext uri="{BB962C8B-B14F-4D97-AF65-F5344CB8AC3E}">
        <p14:creationId xmlns:p14="http://schemas.microsoft.com/office/powerpoint/2010/main" val="35747532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use common syllabication patterns to decode words including[3.1B]</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Third Grade ELAR</a:t>
            </a:r>
            <a:endParaRPr lang="en-US" dirty="0"/>
          </a:p>
        </p:txBody>
      </p:sp>
    </p:spTree>
    <p:extLst>
      <p:ext uri="{BB962C8B-B14F-4D97-AF65-F5344CB8AC3E}">
        <p14:creationId xmlns:p14="http://schemas.microsoft.com/office/powerpoint/2010/main" val="2731571866"/>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85000" lnSpcReduction="10000"/>
          </a:bodyPr>
          <a:lstStyle/>
          <a:p>
            <a:r>
              <a:rPr lang="en-US" dirty="0"/>
              <a:t>use and understand the function of the following parts of speech in the context of reading, writing, and </a:t>
            </a:r>
            <a:r>
              <a:rPr lang="en-US" dirty="0" smtClean="0"/>
              <a:t>speaking: </a:t>
            </a:r>
            <a:r>
              <a:rPr lang="en-US" dirty="0"/>
              <a:t>adjectives (e.g., descriptive: wooden, rectangular; limiting: this, that; articles: a, an, the).[3.22Aiii]</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Third Grade ELAR</a:t>
            </a:r>
            <a:endParaRPr lang="en-US" dirty="0"/>
          </a:p>
        </p:txBody>
      </p:sp>
    </p:spTree>
    <p:extLst>
      <p:ext uri="{BB962C8B-B14F-4D97-AF65-F5344CB8AC3E}">
        <p14:creationId xmlns:p14="http://schemas.microsoft.com/office/powerpoint/2010/main" val="985232669"/>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92500"/>
          </a:bodyPr>
          <a:lstStyle/>
          <a:p>
            <a:r>
              <a:rPr lang="en-US" dirty="0"/>
              <a:t>use and understand the function of the following parts of speech in the context of reading, writing, and </a:t>
            </a:r>
            <a:r>
              <a:rPr lang="en-US" dirty="0" smtClean="0"/>
              <a:t>speaking: </a:t>
            </a:r>
            <a:r>
              <a:rPr lang="en-US" dirty="0"/>
              <a:t>adverbs (e.g., time: before, next; manner: carefully, beautifully).[3.22Aiv]</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Third Grade ELAR</a:t>
            </a:r>
            <a:endParaRPr lang="en-US" dirty="0"/>
          </a:p>
        </p:txBody>
      </p:sp>
    </p:spTree>
    <p:extLst>
      <p:ext uri="{BB962C8B-B14F-4D97-AF65-F5344CB8AC3E}">
        <p14:creationId xmlns:p14="http://schemas.microsoft.com/office/powerpoint/2010/main" val="1159017770"/>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lnSpcReduction="10000"/>
          </a:bodyPr>
          <a:lstStyle/>
          <a:p>
            <a:r>
              <a:rPr lang="en-US" dirty="0"/>
              <a:t>use and understand the function of the following parts of speech in the context of reading, writing, and </a:t>
            </a:r>
            <a:r>
              <a:rPr lang="en-US" dirty="0" smtClean="0"/>
              <a:t>speaking: </a:t>
            </a:r>
            <a:r>
              <a:rPr lang="en-US" dirty="0"/>
              <a:t>prepositions and prepositional phrases.[3.22Av]</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Third Grade ELAR</a:t>
            </a:r>
            <a:endParaRPr lang="en-US" dirty="0"/>
          </a:p>
        </p:txBody>
      </p:sp>
    </p:spTree>
    <p:extLst>
      <p:ext uri="{BB962C8B-B14F-4D97-AF65-F5344CB8AC3E}">
        <p14:creationId xmlns:p14="http://schemas.microsoft.com/office/powerpoint/2010/main" val="865499240"/>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lnSpcReduction="10000"/>
          </a:bodyPr>
          <a:lstStyle/>
          <a:p>
            <a:r>
              <a:rPr lang="en-US" dirty="0"/>
              <a:t>use and understand the function of the following parts of speech in the context of reading, writing, and </a:t>
            </a:r>
            <a:r>
              <a:rPr lang="en-US" dirty="0" smtClean="0"/>
              <a:t>speaking: </a:t>
            </a:r>
            <a:r>
              <a:rPr lang="en-US" dirty="0"/>
              <a:t>possessive pronouns (e.g., his, hers, theirs).[3.22Avi]</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Third Grade ELAR</a:t>
            </a:r>
            <a:endParaRPr lang="en-US" dirty="0"/>
          </a:p>
        </p:txBody>
      </p:sp>
    </p:spTree>
    <p:extLst>
      <p:ext uri="{BB962C8B-B14F-4D97-AF65-F5344CB8AC3E}">
        <p14:creationId xmlns:p14="http://schemas.microsoft.com/office/powerpoint/2010/main" val="510500020"/>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lnSpcReduction="10000"/>
          </a:bodyPr>
          <a:lstStyle/>
          <a:p>
            <a:r>
              <a:rPr lang="en-US" dirty="0"/>
              <a:t>use and understand the function of the following parts of speech in the context of reading, writing, and </a:t>
            </a:r>
            <a:r>
              <a:rPr lang="en-US" dirty="0" smtClean="0"/>
              <a:t>speaking: </a:t>
            </a:r>
            <a:r>
              <a:rPr lang="en-US" dirty="0"/>
              <a:t>coordinating conjunctions (e.g., and, or, but).[3.22Avii]</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Third Grade ELAR</a:t>
            </a:r>
            <a:endParaRPr lang="en-US" dirty="0"/>
          </a:p>
        </p:txBody>
      </p:sp>
    </p:spTree>
    <p:extLst>
      <p:ext uri="{BB962C8B-B14F-4D97-AF65-F5344CB8AC3E}">
        <p14:creationId xmlns:p14="http://schemas.microsoft.com/office/powerpoint/2010/main" val="2487018448"/>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85000" lnSpcReduction="10000"/>
          </a:bodyPr>
          <a:lstStyle/>
          <a:p>
            <a:r>
              <a:rPr lang="en-US" dirty="0"/>
              <a:t>use and understand the function of the following parts of speech in the context of reading, writing, and </a:t>
            </a:r>
            <a:r>
              <a:rPr lang="en-US" dirty="0" smtClean="0"/>
              <a:t>speaking: time-order </a:t>
            </a:r>
            <a:r>
              <a:rPr lang="en-US" dirty="0"/>
              <a:t>transition words and transitions that indicate a conclusion.[3.22Aviii]</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Third Grade ELAR</a:t>
            </a:r>
            <a:endParaRPr lang="en-US" dirty="0"/>
          </a:p>
        </p:txBody>
      </p:sp>
    </p:spTree>
    <p:extLst>
      <p:ext uri="{BB962C8B-B14F-4D97-AF65-F5344CB8AC3E}">
        <p14:creationId xmlns:p14="http://schemas.microsoft.com/office/powerpoint/2010/main" val="324100604"/>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use the complete subject and the complete predicate in a sentence.[3.22B]</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Third Grade ELAR</a:t>
            </a:r>
            <a:endParaRPr lang="en-US" dirty="0"/>
          </a:p>
        </p:txBody>
      </p:sp>
    </p:spTree>
    <p:extLst>
      <p:ext uri="{BB962C8B-B14F-4D97-AF65-F5344CB8AC3E}">
        <p14:creationId xmlns:p14="http://schemas.microsoft.com/office/powerpoint/2010/main" val="47496089"/>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use complete simple and compound sentences with correct subject-verb agreement.[3.22C]</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Third Grade ELAR</a:t>
            </a:r>
            <a:endParaRPr lang="en-US" dirty="0"/>
          </a:p>
        </p:txBody>
      </p:sp>
    </p:spTree>
    <p:extLst>
      <p:ext uri="{BB962C8B-B14F-4D97-AF65-F5344CB8AC3E}">
        <p14:creationId xmlns:p14="http://schemas.microsoft.com/office/powerpoint/2010/main" val="1614557255"/>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85000" lnSpcReduction="10000"/>
          </a:bodyPr>
          <a:lstStyle/>
          <a:p>
            <a:r>
              <a:rPr lang="en-US" dirty="0"/>
              <a:t>Oral and Written Conventions / Handwriting, Capitalization, and Punctuation. Students write legibly and use appropriate capitalization and punctuation conventions in their compositions.[3.23]</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Third Grade ELAR</a:t>
            </a:r>
            <a:endParaRPr lang="en-US" dirty="0"/>
          </a:p>
        </p:txBody>
      </p:sp>
    </p:spTree>
    <p:extLst>
      <p:ext uri="{BB962C8B-B14F-4D97-AF65-F5344CB8AC3E}">
        <p14:creationId xmlns:p14="http://schemas.microsoft.com/office/powerpoint/2010/main" val="1662975098"/>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write legibly in cursive script with spacing between words in a sentence.[3.23A]</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Third Grade ELAR</a:t>
            </a:r>
            <a:endParaRPr lang="en-US" dirty="0"/>
          </a:p>
        </p:txBody>
      </p:sp>
    </p:spTree>
    <p:extLst>
      <p:ext uri="{BB962C8B-B14F-4D97-AF65-F5344CB8AC3E}">
        <p14:creationId xmlns:p14="http://schemas.microsoft.com/office/powerpoint/2010/main" val="5933756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use common syllabication patterns to decode words including closed syllable (CVC) (e.g., mag-net, </a:t>
            </a:r>
            <a:r>
              <a:rPr lang="en-US" dirty="0" err="1"/>
              <a:t>splen</a:t>
            </a:r>
            <a:r>
              <a:rPr lang="en-US" dirty="0"/>
              <a:t>-did</a:t>
            </a:r>
            <a:r>
              <a:rPr lang="en-US" dirty="0" smtClean="0"/>
              <a:t>). [</a:t>
            </a:r>
            <a:r>
              <a:rPr lang="en-US" dirty="0"/>
              <a:t>3.1Bi]</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Third Grade ELAR</a:t>
            </a:r>
            <a:endParaRPr lang="en-US" dirty="0"/>
          </a:p>
        </p:txBody>
      </p:sp>
    </p:spTree>
    <p:extLst>
      <p:ext uri="{BB962C8B-B14F-4D97-AF65-F5344CB8AC3E}">
        <p14:creationId xmlns:p14="http://schemas.microsoft.com/office/powerpoint/2010/main" val="2264119421"/>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use capitalization for[3.23B]</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Third Grade ELAR</a:t>
            </a:r>
            <a:endParaRPr lang="en-US" dirty="0"/>
          </a:p>
        </p:txBody>
      </p:sp>
    </p:spTree>
    <p:extLst>
      <p:ext uri="{BB962C8B-B14F-4D97-AF65-F5344CB8AC3E}">
        <p14:creationId xmlns:p14="http://schemas.microsoft.com/office/powerpoint/2010/main" val="2230417568"/>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use capitalization for geographical names and places</a:t>
            </a:r>
            <a:r>
              <a:rPr lang="en-US" dirty="0" smtClean="0"/>
              <a:t>. [</a:t>
            </a:r>
            <a:r>
              <a:rPr lang="en-US" dirty="0"/>
              <a:t>3.23Bi]</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Third Grade ELAR</a:t>
            </a:r>
            <a:endParaRPr lang="en-US" dirty="0"/>
          </a:p>
        </p:txBody>
      </p:sp>
    </p:spTree>
    <p:extLst>
      <p:ext uri="{BB962C8B-B14F-4D97-AF65-F5344CB8AC3E}">
        <p14:creationId xmlns:p14="http://schemas.microsoft.com/office/powerpoint/2010/main" val="587783299"/>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use capitalization for historical periods.[3.23Bii]</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Third Grade ELAR</a:t>
            </a:r>
            <a:endParaRPr lang="en-US" dirty="0"/>
          </a:p>
        </p:txBody>
      </p:sp>
    </p:spTree>
    <p:extLst>
      <p:ext uri="{BB962C8B-B14F-4D97-AF65-F5344CB8AC3E}">
        <p14:creationId xmlns:p14="http://schemas.microsoft.com/office/powerpoint/2010/main" val="1200836921"/>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use capitalization for official titles of people.[3.23Biii]</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Third Grade ELAR</a:t>
            </a:r>
            <a:endParaRPr lang="en-US" dirty="0"/>
          </a:p>
        </p:txBody>
      </p:sp>
    </p:spTree>
    <p:extLst>
      <p:ext uri="{BB962C8B-B14F-4D97-AF65-F5344CB8AC3E}">
        <p14:creationId xmlns:p14="http://schemas.microsoft.com/office/powerpoint/2010/main" val="3232354512"/>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recognize and use punctuation marks including[3.23C]</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Third Grade ELAR</a:t>
            </a:r>
            <a:endParaRPr lang="en-US" dirty="0"/>
          </a:p>
        </p:txBody>
      </p:sp>
    </p:spTree>
    <p:extLst>
      <p:ext uri="{BB962C8B-B14F-4D97-AF65-F5344CB8AC3E}">
        <p14:creationId xmlns:p14="http://schemas.microsoft.com/office/powerpoint/2010/main" val="3514082890"/>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recognize and use punctuation marks including apostrophes in contractions and possessives</a:t>
            </a:r>
            <a:r>
              <a:rPr lang="en-US" dirty="0" smtClean="0"/>
              <a:t>. [</a:t>
            </a:r>
            <a:r>
              <a:rPr lang="en-US" dirty="0"/>
              <a:t>3.23Ci]</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Third Grade ELAR</a:t>
            </a:r>
            <a:endParaRPr lang="en-US" dirty="0"/>
          </a:p>
        </p:txBody>
      </p:sp>
    </p:spTree>
    <p:extLst>
      <p:ext uri="{BB962C8B-B14F-4D97-AF65-F5344CB8AC3E}">
        <p14:creationId xmlns:p14="http://schemas.microsoft.com/office/powerpoint/2010/main" val="2145463140"/>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recognize and use punctuation marks including commas in series and dates.[3.23Cii]</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Third Grade ELAR</a:t>
            </a:r>
            <a:endParaRPr lang="en-US" dirty="0"/>
          </a:p>
        </p:txBody>
      </p:sp>
    </p:spTree>
    <p:extLst>
      <p:ext uri="{BB962C8B-B14F-4D97-AF65-F5344CB8AC3E}">
        <p14:creationId xmlns:p14="http://schemas.microsoft.com/office/powerpoint/2010/main" val="966735779"/>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use correct mechanics including paragraph indentations.[3.23D]</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Third Grade ELAR</a:t>
            </a:r>
            <a:endParaRPr lang="en-US" dirty="0"/>
          </a:p>
        </p:txBody>
      </p:sp>
    </p:spTree>
    <p:extLst>
      <p:ext uri="{BB962C8B-B14F-4D97-AF65-F5344CB8AC3E}">
        <p14:creationId xmlns:p14="http://schemas.microsoft.com/office/powerpoint/2010/main" val="3207930862"/>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Oral and Written Conventions / Spelling. Students spell correctly.[3.24]</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Third Grade ELAR</a:t>
            </a:r>
            <a:endParaRPr lang="en-US" dirty="0"/>
          </a:p>
        </p:txBody>
      </p:sp>
    </p:spTree>
    <p:extLst>
      <p:ext uri="{BB962C8B-B14F-4D97-AF65-F5344CB8AC3E}">
        <p14:creationId xmlns:p14="http://schemas.microsoft.com/office/powerpoint/2010/main" val="2296276243"/>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use knowledge of letter sounds, word parts, word segmentation, and syllabication to spell.[3.24A]</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Third Grade ELAR</a:t>
            </a:r>
            <a:endParaRPr lang="en-US" dirty="0"/>
          </a:p>
        </p:txBody>
      </p:sp>
    </p:spTree>
    <p:extLst>
      <p:ext uri="{BB962C8B-B14F-4D97-AF65-F5344CB8AC3E}">
        <p14:creationId xmlns:p14="http://schemas.microsoft.com/office/powerpoint/2010/main" val="287597174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111</TotalTime>
  <Words>3538</Words>
  <Application>Microsoft Office PowerPoint</Application>
  <PresentationFormat>On-screen Show (4:3)</PresentationFormat>
  <Paragraphs>379</Paragraphs>
  <Slides>126</Slides>
  <Notes>1</Notes>
  <HiddenSlides>0</HiddenSlides>
  <MMClips>0</MMClips>
  <ScaleCrop>false</ScaleCrop>
  <HeadingPairs>
    <vt:vector size="4" baseType="variant">
      <vt:variant>
        <vt:lpstr>Theme</vt:lpstr>
      </vt:variant>
      <vt:variant>
        <vt:i4>1</vt:i4>
      </vt:variant>
      <vt:variant>
        <vt:lpstr>Slide Titles</vt:lpstr>
      </vt:variant>
      <vt:variant>
        <vt:i4>126</vt:i4>
      </vt:variant>
    </vt:vector>
  </HeadingPairs>
  <TitlesOfParts>
    <vt:vector size="127"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Caviness, Crysten</dc:creator>
  <cp:lastModifiedBy>TIMS</cp:lastModifiedBy>
  <cp:revision>14</cp:revision>
  <dcterms:created xsi:type="dcterms:W3CDTF">2014-10-20T16:17:28Z</dcterms:created>
  <dcterms:modified xsi:type="dcterms:W3CDTF">2014-11-04T17:08:20Z</dcterms:modified>
</cp:coreProperties>
</file>